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60" r:id="rId6"/>
    <p:sldId id="268" r:id="rId7"/>
    <p:sldId id="271" r:id="rId8"/>
    <p:sldId id="269" r:id="rId9"/>
    <p:sldId id="272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64C8E-4A2E-DA40-BAD6-3AB19A4BF214}" v="6" dt="2025-10-22T00:56:27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esha Benjamin" userId="abc29fbb-4bd8-4d8d-b5f3-d30e8307ffee" providerId="ADAL" clId="{1CFB47FA-D0A1-4064-AA4F-BB67CC53C5C8}"/>
    <pc:docChg chg="modSld">
      <pc:chgData name="Aleesha Benjamin" userId="abc29fbb-4bd8-4d8d-b5f3-d30e8307ffee" providerId="ADAL" clId="{1CFB47FA-D0A1-4064-AA4F-BB67CC53C5C8}" dt="2025-10-22T14:32:58.418" v="85" actId="20577"/>
      <pc:docMkLst>
        <pc:docMk/>
      </pc:docMkLst>
      <pc:sldChg chg="mod">
        <pc:chgData name="Aleesha Benjamin" userId="abc29fbb-4bd8-4d8d-b5f3-d30e8307ffee" providerId="ADAL" clId="{1CFB47FA-D0A1-4064-AA4F-BB67CC53C5C8}" dt="2025-10-22T14:30:02.383" v="5" actId="27918"/>
        <pc:sldMkLst>
          <pc:docMk/>
          <pc:sldMk cId="1547168852" sldId="260"/>
        </pc:sldMkLst>
      </pc:sldChg>
      <pc:sldChg chg="mod">
        <pc:chgData name="Aleesha Benjamin" userId="abc29fbb-4bd8-4d8d-b5f3-d30e8307ffee" providerId="ADAL" clId="{1CFB47FA-D0A1-4064-AA4F-BB67CC53C5C8}" dt="2025-10-22T14:30:46.996" v="11" actId="27918"/>
        <pc:sldMkLst>
          <pc:docMk/>
          <pc:sldMk cId="1963184440" sldId="268"/>
        </pc:sldMkLst>
      </pc:sldChg>
      <pc:sldChg chg="mod">
        <pc:chgData name="Aleesha Benjamin" userId="abc29fbb-4bd8-4d8d-b5f3-d30e8307ffee" providerId="ADAL" clId="{1CFB47FA-D0A1-4064-AA4F-BB67CC53C5C8}" dt="2025-10-22T14:31:12.890" v="16" actId="27918"/>
        <pc:sldMkLst>
          <pc:docMk/>
          <pc:sldMk cId="3238728384" sldId="269"/>
        </pc:sldMkLst>
      </pc:sldChg>
      <pc:sldChg chg="modSp mod">
        <pc:chgData name="Aleesha Benjamin" userId="abc29fbb-4bd8-4d8d-b5f3-d30e8307ffee" providerId="ADAL" clId="{1CFB47FA-D0A1-4064-AA4F-BB67CC53C5C8}" dt="2025-10-22T14:32:58.418" v="85" actId="20577"/>
        <pc:sldMkLst>
          <pc:docMk/>
          <pc:sldMk cId="392592228" sldId="272"/>
        </pc:sldMkLst>
        <pc:graphicFrameChg chg="modGraphic">
          <ac:chgData name="Aleesha Benjamin" userId="abc29fbb-4bd8-4d8d-b5f3-d30e8307ffee" providerId="ADAL" clId="{1CFB47FA-D0A1-4064-AA4F-BB67CC53C5C8}" dt="2025-10-22T14:32:58.418" v="85" actId="20577"/>
          <ac:graphicFrameMkLst>
            <pc:docMk/>
            <pc:sldMk cId="392592228" sldId="272"/>
            <ac:graphicFrameMk id="12" creationId="{49013AA6-96C3-2E2A-5A94-889909B9F8B9}"/>
          </ac:graphicFrameMkLst>
        </pc:graphicFrameChg>
      </pc:sldChg>
      <pc:sldChg chg="modSp mod">
        <pc:chgData name="Aleesha Benjamin" userId="abc29fbb-4bd8-4d8d-b5f3-d30e8307ffee" providerId="ADAL" clId="{1CFB47FA-D0A1-4064-AA4F-BB67CC53C5C8}" dt="2025-10-22T14:08:00.926" v="0" actId="20577"/>
        <pc:sldMkLst>
          <pc:docMk/>
          <pc:sldMk cId="1157695231" sldId="273"/>
        </pc:sldMkLst>
        <pc:spChg chg="mod">
          <ac:chgData name="Aleesha Benjamin" userId="abc29fbb-4bd8-4d8d-b5f3-d30e8307ffee" providerId="ADAL" clId="{1CFB47FA-D0A1-4064-AA4F-BB67CC53C5C8}" dt="2025-10-22T14:08:00.926" v="0" actId="20577"/>
          <ac:spMkLst>
            <pc:docMk/>
            <pc:sldMk cId="1157695231" sldId="273"/>
            <ac:spMk id="8" creationId="{B59C502B-8791-8034-E959-72153D3FEDF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Prop 2.5%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FY 2025 Actual</c:v>
                </c:pt>
                <c:pt idx="1">
                  <c:v>FY 2026 Budgeted</c:v>
                </c:pt>
                <c:pt idx="2">
                  <c:v>FY 2027 Projected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73526842</c:v>
                </c:pt>
                <c:pt idx="1">
                  <c:v>75665013</c:v>
                </c:pt>
                <c:pt idx="2">
                  <c:v>77856638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3-4D6E-B40E-B9510C88BE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 Exclusions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2025 Actual</c:v>
                </c:pt>
                <c:pt idx="1">
                  <c:v>FY 2026 Budgeted</c:v>
                </c:pt>
                <c:pt idx="2">
                  <c:v>FY 2027 Projected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10913654</c:v>
                </c:pt>
                <c:pt idx="1">
                  <c:v>9117141</c:v>
                </c:pt>
                <c:pt idx="2">
                  <c:v>9114075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3-4D6E-B40E-B9510C88B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05008"/>
        <c:axId val="348102128"/>
      </c:barChart>
      <c:catAx>
        <c:axId val="3481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02128"/>
        <c:crosses val="autoZero"/>
        <c:auto val="1"/>
        <c:lblAlgn val="ctr"/>
        <c:lblOffset val="100"/>
        <c:noMultiLvlLbl val="0"/>
      </c:catAx>
      <c:valAx>
        <c:axId val="3481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Trend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FY 2025 Actual</c:v>
                </c:pt>
                <c:pt idx="1">
                  <c:v>FY 2026 Budgeted</c:v>
                </c:pt>
                <c:pt idx="2">
                  <c:v>FY 2027 Projected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9017564</c:v>
                </c:pt>
                <c:pt idx="1">
                  <c:v>8959532</c:v>
                </c:pt>
                <c:pt idx="2">
                  <c:v>9049127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3-4D6E-B40E-B9510C88BE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Light Surplus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2025 Actual</c:v>
                </c:pt>
                <c:pt idx="1">
                  <c:v>FY 2026 Budgeted</c:v>
                </c:pt>
                <c:pt idx="2">
                  <c:v>FY 2027 Projected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330000</c:v>
                </c:pt>
                <c:pt idx="1">
                  <c:v>360000</c:v>
                </c:pt>
                <c:pt idx="2">
                  <c:v>360000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3-4D6E-B40E-B9510C88BE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Enterprise Indirect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676767676767676E-2"/>
                  <c:y val="3.3769518515800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7F-42A3-8813-47001C0EE6C6}"/>
                </c:ext>
              </c:extLst>
            </c:dLbl>
            <c:dLbl>
              <c:idx val="1"/>
              <c:layout>
                <c:manualLayout>
                  <c:x val="1.5151515151515152E-2"/>
                  <c:y val="6.7539037031600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7F-42A3-8813-47001C0EE6C6}"/>
                </c:ext>
              </c:extLst>
            </c:dLbl>
            <c:dLbl>
              <c:idx val="2"/>
              <c:layout>
                <c:manualLayout>
                  <c:x val="1.6414141414141416E-2"/>
                  <c:y val="-1.2382013751047367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18989103634774E-2"/>
                      <c:h val="3.6825792892340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17F-42A3-8813-47001C0EE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 2025 Actual</c:v>
                </c:pt>
                <c:pt idx="1">
                  <c:v>FY 2026 Budgeted</c:v>
                </c:pt>
                <c:pt idx="2">
                  <c:v>FY 2027 Projected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359693</c:v>
                </c:pt>
                <c:pt idx="1">
                  <c:v>437686</c:v>
                </c:pt>
                <c:pt idx="2">
                  <c:v>450817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F-42A3-8813-47001C0E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05008"/>
        <c:axId val="348102128"/>
      </c:barChart>
      <c:catAx>
        <c:axId val="3481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02128"/>
        <c:crosses val="autoZero"/>
        <c:auto val="1"/>
        <c:lblAlgn val="ctr"/>
        <c:lblOffset val="100"/>
        <c:noMultiLvlLbl val="0"/>
      </c:catAx>
      <c:valAx>
        <c:axId val="3481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Receipts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Trend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FY 2025 Actual</c:v>
                </c:pt>
                <c:pt idx="1">
                  <c:v>FY 2026 Budgeted</c:v>
                </c:pt>
                <c:pt idx="2">
                  <c:v>FY 2027 Projected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10069737</c:v>
                </c:pt>
                <c:pt idx="1">
                  <c:v>8868668</c:v>
                </c:pt>
                <c:pt idx="2">
                  <c:v>8105200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3-4D6E-B40E-B9510C88B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05008"/>
        <c:axId val="348102128"/>
      </c:barChart>
      <c:catAx>
        <c:axId val="3481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02128"/>
        <c:crosses val="autoZero"/>
        <c:auto val="1"/>
        <c:lblAlgn val="ctr"/>
        <c:lblOffset val="100"/>
        <c:noMultiLvlLbl val="0"/>
      </c:catAx>
      <c:valAx>
        <c:axId val="3481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/>
              <a:t>Town of Marblehead Financial Forecast 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Aleesha Nunley Benjamin, CFO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Codes on paper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9" y="456106"/>
            <a:ext cx="5187464" cy="361775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CBAD-008F-EA0D-08AA-78B18E00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Property Taxes &amp; Debt Exclusions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B2671E-7F7B-F4C7-DCD0-AAB248A8C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57667"/>
              </p:ext>
            </p:extLst>
          </p:nvPr>
        </p:nvGraphicFramePr>
        <p:xfrm>
          <a:off x="1073426" y="1991932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FA59C-718D-3059-DF3A-AA8698F8A784}"/>
              </a:ext>
            </a:extLst>
          </p:cNvPr>
          <p:cNvSpPr txBox="1"/>
          <p:nvPr/>
        </p:nvSpPr>
        <p:spPr>
          <a:xfrm>
            <a:off x="722243" y="6007292"/>
            <a:ext cx="1076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2.5% cap on property taxes equates to approximately $2.2M year over year and accounts for 80% of Revenue</a:t>
            </a:r>
          </a:p>
        </p:txBody>
      </p:sp>
    </p:spTree>
    <p:extLst>
      <p:ext uri="{BB962C8B-B14F-4D97-AF65-F5344CB8AC3E}">
        <p14:creationId xmlns:p14="http://schemas.microsoft.com/office/powerpoint/2010/main" val="154716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A8D31-A883-0678-25EB-372B41C04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7329-98C4-DDF9-5FCF-F1CAE998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State Aid, MMLD Surplus, Enterprise Indirect Costs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31E83E-685F-EB93-8C95-73C7CF7B0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446271"/>
              </p:ext>
            </p:extLst>
          </p:nvPr>
        </p:nvGraphicFramePr>
        <p:xfrm>
          <a:off x="1097280" y="1849783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67EDBD-C453-067D-AA35-3604C7590C4F}"/>
              </a:ext>
            </a:extLst>
          </p:cNvPr>
          <p:cNvSpPr txBox="1"/>
          <p:nvPr/>
        </p:nvSpPr>
        <p:spPr>
          <a:xfrm>
            <a:off x="881932" y="5784574"/>
            <a:ext cx="1048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Estimating a 3% increase in enterprise indirect costs, with the MMLD surplus remaining flat. FY26 marked the first adjustment to the surplus in many years—rising $30K from $330K to $360K.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18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BFEB-2221-B53F-D86F-B6243EE4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Aid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9F4A9-7506-B32D-1EA5-3B2299F29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007" y="2022867"/>
            <a:ext cx="4115374" cy="288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89255-2455-A198-C78A-A994D3F7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81" y="1951279"/>
            <a:ext cx="4201111" cy="2067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A38EE3-0C21-D313-AED3-50977E821EC4}"/>
              </a:ext>
            </a:extLst>
          </p:cNvPr>
          <p:cNvSpPr txBox="1"/>
          <p:nvPr/>
        </p:nvSpPr>
        <p:spPr>
          <a:xfrm>
            <a:off x="1097280" y="5120641"/>
            <a:ext cx="1126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Aid increased </a:t>
            </a:r>
            <a:r>
              <a:rPr lang="en-US" b="1" dirty="0"/>
              <a:t>$315,183</a:t>
            </a:r>
            <a:r>
              <a:rPr lang="en-US" dirty="0"/>
              <a:t> for Schools under the </a:t>
            </a:r>
            <a:r>
              <a:rPr lang="en-US" b="1" dirty="0"/>
              <a:t>Student Opportunity Act</a:t>
            </a:r>
            <a:r>
              <a:rPr lang="en-US" dirty="0"/>
              <a:t> and </a:t>
            </a:r>
            <a:r>
              <a:rPr lang="en-US" b="1" dirty="0"/>
              <a:t>$71,322</a:t>
            </a:r>
            <a:r>
              <a:rPr lang="en-US" dirty="0"/>
              <a:t> for the 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Chapter 70</a:t>
            </a:r>
            <a:r>
              <a:rPr lang="en-US" dirty="0"/>
              <a:t> funding rose </a:t>
            </a:r>
            <a:r>
              <a:rPr lang="en-US" b="1" dirty="0"/>
              <a:t>$382,800</a:t>
            </a:r>
            <a:r>
              <a:rPr lang="en-US" dirty="0"/>
              <a:t>, while </a:t>
            </a:r>
            <a:r>
              <a:rPr lang="en-US" b="1" dirty="0"/>
              <a:t>Charter Tuition Reimbursement</a:t>
            </a:r>
            <a:r>
              <a:rPr lang="en-US" dirty="0"/>
              <a:t> decreased </a:t>
            </a:r>
            <a:r>
              <a:rPr lang="en-US" b="1" dirty="0"/>
              <a:t>$67,617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Unrestricted General Government Aid</a:t>
            </a:r>
            <a:r>
              <a:rPr lang="en-US" dirty="0"/>
              <a:t> for the Town increased </a:t>
            </a:r>
            <a:r>
              <a:rPr lang="en-US" b="1" dirty="0"/>
              <a:t>$15,424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For FY27, State Aid is expected to increase 1%, not keeping pace with inflation or increasing budget costs.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B95CC8-DAD8-7DB8-15EB-3D26AE7E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06" y="4087755"/>
            <a:ext cx="2651346" cy="7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0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3F79-2DEC-AC51-1994-05478DC5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1CDB-60F9-CA21-72C6-104938CB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Receipts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AB8AD6-69A5-1FA2-A03F-2AED8B15E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2290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E3D88E-A028-49B0-E386-09F5061EAF80}"/>
              </a:ext>
            </a:extLst>
          </p:cNvPr>
          <p:cNvSpPr txBox="1"/>
          <p:nvPr/>
        </p:nvSpPr>
        <p:spPr>
          <a:xfrm>
            <a:off x="182217" y="5648067"/>
            <a:ext cx="1182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Motor Vehicle Excise taxes remain the Town’s largest local receipt but show minimal growth and economic sensitivity. Interest income has declined as rates fell from 5% in FY24 to 3.75% in FY26, while the Town continues to draw down remaining ARPA funds.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72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3505-E35C-C31C-C80C-47E894E4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Receipts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9013AA6-96C3-2E2A-5A94-889909B9F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64155"/>
              </p:ext>
            </p:extLst>
          </p:nvPr>
        </p:nvGraphicFramePr>
        <p:xfrm>
          <a:off x="1192696" y="1982307"/>
          <a:ext cx="9110865" cy="416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170">
                  <a:extLst>
                    <a:ext uri="{9D8B030D-6E8A-4147-A177-3AD203B41FA5}">
                      <a16:colId xmlns:a16="http://schemas.microsoft.com/office/drawing/2014/main" val="3058664312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431099778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3563079694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3289844899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3463146661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107357297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3032236819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2239968873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3310454934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3881445318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2810362654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3389626422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3389537142"/>
                    </a:ext>
                  </a:extLst>
                </a:gridCol>
                <a:gridCol w="94300">
                  <a:extLst>
                    <a:ext uri="{9D8B030D-6E8A-4147-A177-3AD203B41FA5}">
                      <a16:colId xmlns:a16="http://schemas.microsoft.com/office/drawing/2014/main" val="1487628931"/>
                    </a:ext>
                  </a:extLst>
                </a:gridCol>
                <a:gridCol w="901085">
                  <a:extLst>
                    <a:ext uri="{9D8B030D-6E8A-4147-A177-3AD203B41FA5}">
                      <a16:colId xmlns:a16="http://schemas.microsoft.com/office/drawing/2014/main" val="3131211840"/>
                    </a:ext>
                  </a:extLst>
                </a:gridCol>
              </a:tblGrid>
              <a:tr h="189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 dirty="0">
                          <a:effectLst/>
                        </a:rPr>
                        <a:t>2021 Actual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 dirty="0">
                          <a:effectLst/>
                        </a:rPr>
                        <a:t>2022 Actual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 dirty="0">
                          <a:effectLst/>
                        </a:rPr>
                        <a:t>2023 Actual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 dirty="0">
                          <a:effectLst/>
                        </a:rPr>
                        <a:t>2024 Actual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 dirty="0">
                          <a:effectLst/>
                        </a:rPr>
                        <a:t>2025 Actual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 dirty="0">
                          <a:effectLst/>
                        </a:rPr>
                        <a:t>2026 Budget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50" b="1" u="sng" strike="noStrike">
                          <a:effectLst/>
                        </a:rPr>
                        <a:t>2027 Projected</a:t>
                      </a:r>
                      <a:endParaRPr lang="en-US" sz="105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05461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Motor Vehicle Excise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3,131,483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4,277,692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3,693,870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3,945,356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4,120,629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3,800,000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        3,600,000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243011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Meals Excise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277,850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696190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Rooms Excise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423,616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196984"/>
                  </a:ext>
                </a:extLst>
              </a:tr>
              <a:tr h="3272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Penalties &amp; Interest on Taxes &amp; Excise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310,570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389,939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458,423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401,704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494,279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975492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Payments In Lieu of Taxes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39,034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42,701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17,405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11,624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12,796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9,000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9,000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842290"/>
                  </a:ext>
                </a:extLst>
              </a:tr>
              <a:tr h="3272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Charges for Services - Trash Disposal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136,712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183,429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158,194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250,787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174,657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140,000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340,000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42993"/>
                  </a:ext>
                </a:extLst>
              </a:tr>
              <a:tr h="3272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Departmental Revenue - Recreation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237,993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235,220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241,187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252,756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253,316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235,000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235,000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383763"/>
                  </a:ext>
                </a:extLst>
              </a:tr>
              <a:tr h="3272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Departmental Revenue - Cemetery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104,615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83,245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94,206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101,425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95,438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80,000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90,000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883760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Other Charges for 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478,967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470,704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478,411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499,410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444,014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420,000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420,000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352516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Fees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77,450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38,422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45,251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141,875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135,306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120,000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120,000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00606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Rentals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64,789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62,540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52,476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386,272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414,076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390,000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390,000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273781"/>
                  </a:ext>
                </a:extLst>
              </a:tr>
              <a:tr h="3272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Departmental Revenue - Libraries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287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1,931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1,209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1,289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1,780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1,274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1,200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084300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Licenses &amp; Permits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1,037,062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1,341,652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1,272,378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1,545,466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1,496,360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1,100,394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1,000,000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022861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Fines and Forfeits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50,406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78,562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63,943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62,188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70,277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15030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Earnings on Investments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176,186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66,232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1,349,593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2,397,428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1,584,677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1,473,000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800,000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717440"/>
                  </a:ext>
                </a:extLst>
              </a:tr>
              <a:tr h="3272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Misc Rev (Not otherwise Classified)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46,301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23,166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23,916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24,114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84819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Medicaid Reimbursement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           -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72,875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78,870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45,831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46,556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             40,000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22915"/>
                  </a:ext>
                </a:extLst>
              </a:tr>
              <a:tr h="167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Total Local Receipts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  5,845,554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  7,391,445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  8,028,582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10,067,327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10,069,741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  8,868,668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    8,105,200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78832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A85433-D4F1-DB3E-7A7F-A2157C42D82B}"/>
              </a:ext>
            </a:extLst>
          </p:cNvPr>
          <p:cNvCxnSpPr/>
          <p:nvPr/>
        </p:nvCxnSpPr>
        <p:spPr>
          <a:xfrm>
            <a:off x="9833113" y="5347252"/>
            <a:ext cx="0" cy="1391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E59D-7B10-430C-991A-1B2C0A59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2413"/>
          </a:xfrm>
        </p:spPr>
        <p:txBody>
          <a:bodyPr/>
          <a:lstStyle/>
          <a:p>
            <a:r>
              <a:rPr lang="en-US" dirty="0"/>
              <a:t>Revenue Summary Projections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9C0772-915C-D0BD-A5A7-E8FB8A115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36627"/>
              </p:ext>
            </p:extLst>
          </p:nvPr>
        </p:nvGraphicFramePr>
        <p:xfrm>
          <a:off x="1883692" y="1149016"/>
          <a:ext cx="7687444" cy="462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861">
                  <a:extLst>
                    <a:ext uri="{9D8B030D-6E8A-4147-A177-3AD203B41FA5}">
                      <a16:colId xmlns:a16="http://schemas.microsoft.com/office/drawing/2014/main" val="3683245389"/>
                    </a:ext>
                  </a:extLst>
                </a:gridCol>
                <a:gridCol w="1921861">
                  <a:extLst>
                    <a:ext uri="{9D8B030D-6E8A-4147-A177-3AD203B41FA5}">
                      <a16:colId xmlns:a16="http://schemas.microsoft.com/office/drawing/2014/main" val="2068475548"/>
                    </a:ext>
                  </a:extLst>
                </a:gridCol>
                <a:gridCol w="1921861">
                  <a:extLst>
                    <a:ext uri="{9D8B030D-6E8A-4147-A177-3AD203B41FA5}">
                      <a16:colId xmlns:a16="http://schemas.microsoft.com/office/drawing/2014/main" val="821060668"/>
                    </a:ext>
                  </a:extLst>
                </a:gridCol>
                <a:gridCol w="1921861">
                  <a:extLst>
                    <a:ext uri="{9D8B030D-6E8A-4147-A177-3AD203B41FA5}">
                      <a16:colId xmlns:a16="http://schemas.microsoft.com/office/drawing/2014/main" val="3899907808"/>
                    </a:ext>
                  </a:extLst>
                </a:gridCol>
              </a:tblGrid>
              <a:tr h="328329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Franklin Gothic Book" panose="020B0503020102020204" pitchFamily="34" charset="0"/>
                        </a:rPr>
                        <a:t>FY 2025 Actual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Franklin Gothic Book" panose="020B0503020102020204" pitchFamily="34" charset="0"/>
                        </a:rPr>
                        <a:t>FY 2026 Budgeted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Franklin Gothic Book" panose="020B0503020102020204" pitchFamily="34" charset="0"/>
                        </a:rPr>
                        <a:t>FY 2027 Projected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0154838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PROPERTY TAXES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73,526,842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75,665,013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77,856,638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1242985"/>
                  </a:ext>
                </a:extLst>
              </a:tr>
              <a:tr h="332264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REVENUE FROM PROPERTY TAXES 2.5%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Franklin Gothic Book" panose="020B0503020102020204" pitchFamily="34" charset="0"/>
                        </a:rPr>
                        <a:t>2,109,862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Franklin Gothic Book" panose="020B0503020102020204" pitchFamily="34" charset="0"/>
                        </a:rPr>
                        <a:t>2,138,171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Franklin Gothic Book" panose="020B0503020102020204" pitchFamily="34" charset="0"/>
                        </a:rPr>
                        <a:t>2,191,625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837849"/>
                  </a:ext>
                </a:extLst>
              </a:tr>
              <a:tr h="3322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LESS RESERVE FOR OVERLAY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(ABATEMENTS / EXEMPTIONS)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-441,711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-657,722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-700,000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783621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DEBT EXCLUSIONS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10,913,654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9,117,141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9,114,075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6693608"/>
                  </a:ext>
                </a:extLst>
              </a:tr>
              <a:tr h="599387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FREE CASH TO BUDGET </a:t>
                      </a:r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declining should be funded with general override, free cash is one-time revenues not guaranteed)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8152680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STATE AID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9,017,564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8,959,532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9,049,127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919577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LIGHT SURPLUS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9525444"/>
                  </a:ext>
                </a:extLst>
              </a:tr>
              <a:tr h="332264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ENTERPRISE FUNDS INDIRECT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359,693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437,686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450,817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828361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RECEIPTS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10,069,737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8,868,668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8,105,200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9195148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CONCOM TRANSFER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769952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 REVENUES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109,284,780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109,759,318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109,244,857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0152822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-514,461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6712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402189-4CAA-157F-1080-3994A600F018}"/>
              </a:ext>
            </a:extLst>
          </p:cNvPr>
          <p:cNvSpPr txBox="1"/>
          <p:nvPr/>
        </p:nvSpPr>
        <p:spPr>
          <a:xfrm>
            <a:off x="496784" y="5832733"/>
            <a:ext cx="1119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Revenue is declining as Free Cash decreases and limited property tax growth ($2,191,625 – $2,000,0000 free cash reduction = $191K) results in a projected -$514K revenue decline. Interest income continues to fall—from $2.4M in FY24 to $900K projected for FY26—as rates drop from 5.0% to 3.75%. Major cost pressures include an $800K–$1M increase in the trash contract, a 14% rise in health insurance, and inflation above 3%, outpacing the 2.5% property tax cap.</a:t>
            </a:r>
            <a:endParaRPr lang="en-US" sz="105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472E03-7D4A-9EAF-E5A7-9128EE426752}"/>
              </a:ext>
            </a:extLst>
          </p:cNvPr>
          <p:cNvCxnSpPr/>
          <p:nvPr/>
        </p:nvCxnSpPr>
        <p:spPr>
          <a:xfrm>
            <a:off x="8171448" y="3128210"/>
            <a:ext cx="0" cy="25266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E143-7116-FFC1-1A2C-621586FB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273A-508E-4956-2D72-9F7E3668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864"/>
            <a:ext cx="10058400" cy="817802"/>
          </a:xfrm>
        </p:spPr>
        <p:txBody>
          <a:bodyPr/>
          <a:lstStyle/>
          <a:p>
            <a:pPr algn="ctr"/>
            <a:r>
              <a:rPr lang="en-US" dirty="0"/>
              <a:t>Financial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C502B-8791-8034-E959-72153D3FEDFC}"/>
              </a:ext>
            </a:extLst>
          </p:cNvPr>
          <p:cNvSpPr txBox="1"/>
          <p:nvPr/>
        </p:nvSpPr>
        <p:spPr>
          <a:xfrm>
            <a:off x="1156657" y="1914044"/>
            <a:ext cx="103859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FY27 Revenue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projected to decline by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-$514,641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Pressure: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(3%+) continues to outpace the 2.5% property tax cap. Expenses have grown faster than revenues since 2020.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ARPA Funding: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Federal relief funds supporting capital projects will be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spent by end of 2026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Reductions: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Fewer federal grants and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MBTA 3A non-compliance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limit access to state funding.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&amp; Bond Rating: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Ongoing capital investment and temporary debt exclusions have maintained the Town’s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 bond rating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operations and maintenance funding need attention.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Costs: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Trash contract up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$800K–$1M (FY27)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+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≈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of budget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contracts at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increases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Cash Warning: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Free Cash to balance budgets is unsustainable; it should fund one-time capital needs only.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general override since 2005 likely needed to sustain high-quality services.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at the State of the Town Address (Jan/Feb 2026).</a:t>
            </a:r>
          </a:p>
        </p:txBody>
      </p:sp>
    </p:spTree>
    <p:extLst>
      <p:ext uri="{BB962C8B-B14F-4D97-AF65-F5344CB8AC3E}">
        <p14:creationId xmlns:p14="http://schemas.microsoft.com/office/powerpoint/2010/main" val="11576952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DBFC96A290429EBE6A7F0151962D" ma:contentTypeVersion="15" ma:contentTypeDescription="Create a new document." ma:contentTypeScope="" ma:versionID="490a6f4fd1d23c5ab667a2ce468c2aaa">
  <xsd:schema xmlns:xsd="http://www.w3.org/2001/XMLSchema" xmlns:xs="http://www.w3.org/2001/XMLSchema" xmlns:p="http://schemas.microsoft.com/office/2006/metadata/properties" xmlns:ns2="d86ec0e8-09dd-420b-b7e0-06ec0fd9affc" xmlns:ns3="9032f48b-79cb-44e4-9ada-81487f0ce093" targetNamespace="http://schemas.microsoft.com/office/2006/metadata/properties" ma:root="true" ma:fieldsID="9ce9bec97a5d08dbda6961194d2713dc" ns2:_="" ns3:_="">
    <xsd:import namespace="d86ec0e8-09dd-420b-b7e0-06ec0fd9affc"/>
    <xsd:import namespace="9032f48b-79cb-44e4-9ada-81487f0ce0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ec0e8-09dd-420b-b7e0-06ec0fd9a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e39203d-2945-4d3e-b7c6-7c9e6923eb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2f48b-79cb-44e4-9ada-81487f0ce09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31f213c-4471-4dc4-bffc-5f4d6c476cad}" ma:internalName="TaxCatchAll" ma:showField="CatchAllData" ma:web="9032f48b-79cb-44e4-9ada-81487f0ce0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32f48b-79cb-44e4-9ada-81487f0ce093" xsi:nil="true"/>
    <lcf76f155ced4ddcb4097134ff3c332f xmlns="d86ec0e8-09dd-420b-b7e0-06ec0fd9af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9312E3-99F3-4548-8B12-5088472C3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6ec0e8-09dd-420b-b7e0-06ec0fd9affc"/>
    <ds:schemaRef ds:uri="9032f48b-79cb-44e4-9ada-81487f0ce0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9032f48b-79cb-44e4-9ada-81487f0ce093"/>
    <ds:schemaRef ds:uri="http://www.w3.org/XML/1998/namespace"/>
    <ds:schemaRef ds:uri="http://purl.org/dc/elements/1.1/"/>
    <ds:schemaRef ds:uri="http://schemas.microsoft.com/office/2006/metadata/properties"/>
    <ds:schemaRef ds:uri="d86ec0e8-09dd-420b-b7e0-06ec0fd9affc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593</TotalTime>
  <Words>1054</Words>
  <Application>Microsoft Office PowerPoint</Application>
  <PresentationFormat>Widescreen</PresentationFormat>
  <Paragraphs>367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Times New Roman</vt:lpstr>
      <vt:lpstr>Custom</vt:lpstr>
      <vt:lpstr>Town of Marblehead Financial Forecast </vt:lpstr>
      <vt:lpstr>Property Taxes &amp; Debt Exclusions</vt:lpstr>
      <vt:lpstr>State Aid, MMLD Surplus, Enterprise Indirect Costs</vt:lpstr>
      <vt:lpstr>State Aid</vt:lpstr>
      <vt:lpstr>Local Receipts</vt:lpstr>
      <vt:lpstr>Local Receipts</vt:lpstr>
      <vt:lpstr>Revenue Summary Projections</vt:lpstr>
      <vt:lpstr>Financial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Aleesha Benjamin</dc:creator>
  <cp:lastModifiedBy>Aleesha Benjamin</cp:lastModifiedBy>
  <cp:revision>3</cp:revision>
  <dcterms:created xsi:type="dcterms:W3CDTF">2025-10-08T17:11:13Z</dcterms:created>
  <dcterms:modified xsi:type="dcterms:W3CDTF">2025-10-22T14:33:01Z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0x01010075DDDBFC96A290429EBE6A7F0151962D</vt:lpwstr>
  </property>
  <property fmtid="{D5CDD505-2E9C-101B-9397-08002B2CF9AE}" pid="3" name="MediaServiceImageTags">
    <vt:lpwstr/>
  </property>
</Properties>
</file>