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5" r:id="rId2"/>
    <p:sldId id="262" r:id="rId3"/>
    <p:sldId id="260" r:id="rId4"/>
    <p:sldId id="263" r:id="rId5"/>
    <p:sldId id="269" r:id="rId6"/>
    <p:sldId id="258" r:id="rId7"/>
    <p:sldId id="268" r:id="rId8"/>
    <p:sldId id="270" r:id="rId9"/>
    <p:sldId id="267"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688FF-1869-E54E-13E3-7752B1D3035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90C9A92-93C8-0743-E0FE-47BDC37C5D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101594-789A-CF61-1BEF-A7FB7C63B4C3}"/>
              </a:ext>
            </a:extLst>
          </p:cNvPr>
          <p:cNvSpPr>
            <a:spLocks noGrp="1"/>
          </p:cNvSpPr>
          <p:nvPr>
            <p:ph type="dt" sz="half" idx="10"/>
          </p:nvPr>
        </p:nvSpPr>
        <p:spPr/>
        <p:txBody>
          <a:bodyPr/>
          <a:lstStyle/>
          <a:p>
            <a:fld id="{B47ECE40-49C2-466B-A3FA-D67DAC6510B5}" type="datetimeFigureOut">
              <a:rPr lang="en-US" smtClean="0"/>
              <a:t>11/1/2023</a:t>
            </a:fld>
            <a:endParaRPr lang="en-US"/>
          </a:p>
        </p:txBody>
      </p:sp>
      <p:sp>
        <p:nvSpPr>
          <p:cNvPr id="5" name="Footer Placeholder 4">
            <a:extLst>
              <a:ext uri="{FF2B5EF4-FFF2-40B4-BE49-F238E27FC236}">
                <a16:creationId xmlns:a16="http://schemas.microsoft.com/office/drawing/2014/main" id="{81FC66D2-D0B4-DFEC-887B-27297E2A5E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66634F-E4D5-3845-DCD5-2A0EAB116826}"/>
              </a:ext>
            </a:extLst>
          </p:cNvPr>
          <p:cNvSpPr>
            <a:spLocks noGrp="1"/>
          </p:cNvSpPr>
          <p:nvPr>
            <p:ph type="sldNum" sz="quarter" idx="12"/>
          </p:nvPr>
        </p:nvSpPr>
        <p:spPr/>
        <p:txBody>
          <a:bodyPr/>
          <a:lstStyle/>
          <a:p>
            <a:fld id="{0F381948-F9AA-4E94-8DB6-A5CF59DC0EEA}" type="slidenum">
              <a:rPr lang="en-US" smtClean="0"/>
              <a:t>‹#›</a:t>
            </a:fld>
            <a:endParaRPr lang="en-US"/>
          </a:p>
        </p:txBody>
      </p:sp>
    </p:spTree>
    <p:extLst>
      <p:ext uri="{BB962C8B-B14F-4D97-AF65-F5344CB8AC3E}">
        <p14:creationId xmlns:p14="http://schemas.microsoft.com/office/powerpoint/2010/main" val="18827991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09303-EC14-99CA-87E6-4BADB5B0AB4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6F9F80E-206F-BEA1-2D72-9F72C08F8CB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105C24-389F-F5A3-D592-4DE42183A765}"/>
              </a:ext>
            </a:extLst>
          </p:cNvPr>
          <p:cNvSpPr>
            <a:spLocks noGrp="1"/>
          </p:cNvSpPr>
          <p:nvPr>
            <p:ph type="dt" sz="half" idx="10"/>
          </p:nvPr>
        </p:nvSpPr>
        <p:spPr/>
        <p:txBody>
          <a:bodyPr/>
          <a:lstStyle/>
          <a:p>
            <a:fld id="{B47ECE40-49C2-466B-A3FA-D67DAC6510B5}" type="datetimeFigureOut">
              <a:rPr lang="en-US" smtClean="0"/>
              <a:t>11/1/2023</a:t>
            </a:fld>
            <a:endParaRPr lang="en-US"/>
          </a:p>
        </p:txBody>
      </p:sp>
      <p:sp>
        <p:nvSpPr>
          <p:cNvPr id="5" name="Footer Placeholder 4">
            <a:extLst>
              <a:ext uri="{FF2B5EF4-FFF2-40B4-BE49-F238E27FC236}">
                <a16:creationId xmlns:a16="http://schemas.microsoft.com/office/drawing/2014/main" id="{08F1D267-598A-B633-27DC-BCFC69F84A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B45851-B04F-5838-47D7-2C688C472555}"/>
              </a:ext>
            </a:extLst>
          </p:cNvPr>
          <p:cNvSpPr>
            <a:spLocks noGrp="1"/>
          </p:cNvSpPr>
          <p:nvPr>
            <p:ph type="sldNum" sz="quarter" idx="12"/>
          </p:nvPr>
        </p:nvSpPr>
        <p:spPr/>
        <p:txBody>
          <a:bodyPr/>
          <a:lstStyle/>
          <a:p>
            <a:fld id="{0F381948-F9AA-4E94-8DB6-A5CF59DC0EEA}" type="slidenum">
              <a:rPr lang="en-US" smtClean="0"/>
              <a:t>‹#›</a:t>
            </a:fld>
            <a:endParaRPr lang="en-US"/>
          </a:p>
        </p:txBody>
      </p:sp>
    </p:spTree>
    <p:extLst>
      <p:ext uri="{BB962C8B-B14F-4D97-AF65-F5344CB8AC3E}">
        <p14:creationId xmlns:p14="http://schemas.microsoft.com/office/powerpoint/2010/main" val="3826404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F8F03C4-CC94-6CEB-A4CB-14B48010E7F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DC6244-F171-1D11-04BB-B7E33AFD282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B5FF36-BD3B-FAE5-3FE9-4F4EB2B9FFA1}"/>
              </a:ext>
            </a:extLst>
          </p:cNvPr>
          <p:cNvSpPr>
            <a:spLocks noGrp="1"/>
          </p:cNvSpPr>
          <p:nvPr>
            <p:ph type="dt" sz="half" idx="10"/>
          </p:nvPr>
        </p:nvSpPr>
        <p:spPr/>
        <p:txBody>
          <a:bodyPr/>
          <a:lstStyle/>
          <a:p>
            <a:fld id="{B47ECE40-49C2-466B-A3FA-D67DAC6510B5}" type="datetimeFigureOut">
              <a:rPr lang="en-US" smtClean="0"/>
              <a:t>11/1/2023</a:t>
            </a:fld>
            <a:endParaRPr lang="en-US"/>
          </a:p>
        </p:txBody>
      </p:sp>
      <p:sp>
        <p:nvSpPr>
          <p:cNvPr id="5" name="Footer Placeholder 4">
            <a:extLst>
              <a:ext uri="{FF2B5EF4-FFF2-40B4-BE49-F238E27FC236}">
                <a16:creationId xmlns:a16="http://schemas.microsoft.com/office/drawing/2014/main" id="{7A83E792-2F1A-2B3B-F327-0CC5C7C06A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EA1A3C-571D-6829-4248-D0283F9F1323}"/>
              </a:ext>
            </a:extLst>
          </p:cNvPr>
          <p:cNvSpPr>
            <a:spLocks noGrp="1"/>
          </p:cNvSpPr>
          <p:nvPr>
            <p:ph type="sldNum" sz="quarter" idx="12"/>
          </p:nvPr>
        </p:nvSpPr>
        <p:spPr/>
        <p:txBody>
          <a:bodyPr/>
          <a:lstStyle/>
          <a:p>
            <a:fld id="{0F381948-F9AA-4E94-8DB6-A5CF59DC0EEA}" type="slidenum">
              <a:rPr lang="en-US" smtClean="0"/>
              <a:t>‹#›</a:t>
            </a:fld>
            <a:endParaRPr lang="en-US"/>
          </a:p>
        </p:txBody>
      </p:sp>
    </p:spTree>
    <p:extLst>
      <p:ext uri="{BB962C8B-B14F-4D97-AF65-F5344CB8AC3E}">
        <p14:creationId xmlns:p14="http://schemas.microsoft.com/office/powerpoint/2010/main" val="3538161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5C5C0-5A44-60EF-1D87-D5881834DF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FC3274-63FC-036F-98BA-0428ACFB36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A7A4D2-429A-F574-4EE5-CD1621193CD1}"/>
              </a:ext>
            </a:extLst>
          </p:cNvPr>
          <p:cNvSpPr>
            <a:spLocks noGrp="1"/>
          </p:cNvSpPr>
          <p:nvPr>
            <p:ph type="dt" sz="half" idx="10"/>
          </p:nvPr>
        </p:nvSpPr>
        <p:spPr/>
        <p:txBody>
          <a:bodyPr/>
          <a:lstStyle/>
          <a:p>
            <a:fld id="{B47ECE40-49C2-466B-A3FA-D67DAC6510B5}" type="datetimeFigureOut">
              <a:rPr lang="en-US" smtClean="0"/>
              <a:t>11/1/2023</a:t>
            </a:fld>
            <a:endParaRPr lang="en-US"/>
          </a:p>
        </p:txBody>
      </p:sp>
      <p:sp>
        <p:nvSpPr>
          <p:cNvPr id="5" name="Footer Placeholder 4">
            <a:extLst>
              <a:ext uri="{FF2B5EF4-FFF2-40B4-BE49-F238E27FC236}">
                <a16:creationId xmlns:a16="http://schemas.microsoft.com/office/drawing/2014/main" id="{8B87DBC9-6C5D-5AAE-56B7-D5A60C2A41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BF828A-1E3E-FFA5-F0D1-A9F8BF5F7A17}"/>
              </a:ext>
            </a:extLst>
          </p:cNvPr>
          <p:cNvSpPr>
            <a:spLocks noGrp="1"/>
          </p:cNvSpPr>
          <p:nvPr>
            <p:ph type="sldNum" sz="quarter" idx="12"/>
          </p:nvPr>
        </p:nvSpPr>
        <p:spPr/>
        <p:txBody>
          <a:bodyPr/>
          <a:lstStyle/>
          <a:p>
            <a:fld id="{0F381948-F9AA-4E94-8DB6-A5CF59DC0EEA}" type="slidenum">
              <a:rPr lang="en-US" smtClean="0"/>
              <a:t>‹#›</a:t>
            </a:fld>
            <a:endParaRPr lang="en-US"/>
          </a:p>
        </p:txBody>
      </p:sp>
    </p:spTree>
    <p:extLst>
      <p:ext uri="{BB962C8B-B14F-4D97-AF65-F5344CB8AC3E}">
        <p14:creationId xmlns:p14="http://schemas.microsoft.com/office/powerpoint/2010/main" val="2757385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DD576-70D8-CB68-C5FD-5901BB841B0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9EB77A2-9478-00B3-9AFF-46C3B1D241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3C88BAD-656B-13B7-1852-9907D8BBE694}"/>
              </a:ext>
            </a:extLst>
          </p:cNvPr>
          <p:cNvSpPr>
            <a:spLocks noGrp="1"/>
          </p:cNvSpPr>
          <p:nvPr>
            <p:ph type="dt" sz="half" idx="10"/>
          </p:nvPr>
        </p:nvSpPr>
        <p:spPr/>
        <p:txBody>
          <a:bodyPr/>
          <a:lstStyle/>
          <a:p>
            <a:fld id="{B47ECE40-49C2-466B-A3FA-D67DAC6510B5}" type="datetimeFigureOut">
              <a:rPr lang="en-US" smtClean="0"/>
              <a:t>11/1/2023</a:t>
            </a:fld>
            <a:endParaRPr lang="en-US"/>
          </a:p>
        </p:txBody>
      </p:sp>
      <p:sp>
        <p:nvSpPr>
          <p:cNvPr id="5" name="Footer Placeholder 4">
            <a:extLst>
              <a:ext uri="{FF2B5EF4-FFF2-40B4-BE49-F238E27FC236}">
                <a16:creationId xmlns:a16="http://schemas.microsoft.com/office/drawing/2014/main" id="{54D8FA1A-6DEA-F769-486B-E6B575C454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BFA7A3-6BDC-BF5B-0C5B-A425207CDFD9}"/>
              </a:ext>
            </a:extLst>
          </p:cNvPr>
          <p:cNvSpPr>
            <a:spLocks noGrp="1"/>
          </p:cNvSpPr>
          <p:nvPr>
            <p:ph type="sldNum" sz="quarter" idx="12"/>
          </p:nvPr>
        </p:nvSpPr>
        <p:spPr/>
        <p:txBody>
          <a:bodyPr/>
          <a:lstStyle/>
          <a:p>
            <a:fld id="{0F381948-F9AA-4E94-8DB6-A5CF59DC0EEA}" type="slidenum">
              <a:rPr lang="en-US" smtClean="0"/>
              <a:t>‹#›</a:t>
            </a:fld>
            <a:endParaRPr lang="en-US"/>
          </a:p>
        </p:txBody>
      </p:sp>
    </p:spTree>
    <p:extLst>
      <p:ext uri="{BB962C8B-B14F-4D97-AF65-F5344CB8AC3E}">
        <p14:creationId xmlns:p14="http://schemas.microsoft.com/office/powerpoint/2010/main" val="41557784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B7F46-AD69-B40A-9C82-8906546D51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C69057-4396-46DC-5617-B5EF29CCBE5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7854A6-064C-DEFA-77FD-18BDA90F78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75F751C-AC6D-F0CE-A936-95931AF364C4}"/>
              </a:ext>
            </a:extLst>
          </p:cNvPr>
          <p:cNvSpPr>
            <a:spLocks noGrp="1"/>
          </p:cNvSpPr>
          <p:nvPr>
            <p:ph type="dt" sz="half" idx="10"/>
          </p:nvPr>
        </p:nvSpPr>
        <p:spPr/>
        <p:txBody>
          <a:bodyPr/>
          <a:lstStyle/>
          <a:p>
            <a:fld id="{B47ECE40-49C2-466B-A3FA-D67DAC6510B5}" type="datetimeFigureOut">
              <a:rPr lang="en-US" smtClean="0"/>
              <a:t>11/1/2023</a:t>
            </a:fld>
            <a:endParaRPr lang="en-US"/>
          </a:p>
        </p:txBody>
      </p:sp>
      <p:sp>
        <p:nvSpPr>
          <p:cNvPr id="6" name="Footer Placeholder 5">
            <a:extLst>
              <a:ext uri="{FF2B5EF4-FFF2-40B4-BE49-F238E27FC236}">
                <a16:creationId xmlns:a16="http://schemas.microsoft.com/office/drawing/2014/main" id="{A8D6349F-71D8-F168-2C11-9527BA3EA7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E09214-24CB-312E-928C-7521786852B8}"/>
              </a:ext>
            </a:extLst>
          </p:cNvPr>
          <p:cNvSpPr>
            <a:spLocks noGrp="1"/>
          </p:cNvSpPr>
          <p:nvPr>
            <p:ph type="sldNum" sz="quarter" idx="12"/>
          </p:nvPr>
        </p:nvSpPr>
        <p:spPr/>
        <p:txBody>
          <a:bodyPr/>
          <a:lstStyle/>
          <a:p>
            <a:fld id="{0F381948-F9AA-4E94-8DB6-A5CF59DC0EEA}" type="slidenum">
              <a:rPr lang="en-US" smtClean="0"/>
              <a:t>‹#›</a:t>
            </a:fld>
            <a:endParaRPr lang="en-US"/>
          </a:p>
        </p:txBody>
      </p:sp>
    </p:spTree>
    <p:extLst>
      <p:ext uri="{BB962C8B-B14F-4D97-AF65-F5344CB8AC3E}">
        <p14:creationId xmlns:p14="http://schemas.microsoft.com/office/powerpoint/2010/main" val="12621709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EA179-E6A0-58F2-C745-60C70E1D58B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E22816-D381-EFFE-408F-D8992141FC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F4EE1A-95A3-9BA9-4281-165C15828D7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796ACB-CB7D-4047-303C-469642A8FD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576119-9175-8AF4-5F76-4E5C6A75295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48A68DF-C60A-45F8-E361-81847F0C1F5F}"/>
              </a:ext>
            </a:extLst>
          </p:cNvPr>
          <p:cNvSpPr>
            <a:spLocks noGrp="1"/>
          </p:cNvSpPr>
          <p:nvPr>
            <p:ph type="dt" sz="half" idx="10"/>
          </p:nvPr>
        </p:nvSpPr>
        <p:spPr/>
        <p:txBody>
          <a:bodyPr/>
          <a:lstStyle/>
          <a:p>
            <a:fld id="{B47ECE40-49C2-466B-A3FA-D67DAC6510B5}" type="datetimeFigureOut">
              <a:rPr lang="en-US" smtClean="0"/>
              <a:t>11/1/2023</a:t>
            </a:fld>
            <a:endParaRPr lang="en-US"/>
          </a:p>
        </p:txBody>
      </p:sp>
      <p:sp>
        <p:nvSpPr>
          <p:cNvPr id="8" name="Footer Placeholder 7">
            <a:extLst>
              <a:ext uri="{FF2B5EF4-FFF2-40B4-BE49-F238E27FC236}">
                <a16:creationId xmlns:a16="http://schemas.microsoft.com/office/drawing/2014/main" id="{FD6402F2-9922-F208-AB50-1E355BFEA65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9440EB6-BCCA-BA5C-7FCC-DCDC1DB15CCF}"/>
              </a:ext>
            </a:extLst>
          </p:cNvPr>
          <p:cNvSpPr>
            <a:spLocks noGrp="1"/>
          </p:cNvSpPr>
          <p:nvPr>
            <p:ph type="sldNum" sz="quarter" idx="12"/>
          </p:nvPr>
        </p:nvSpPr>
        <p:spPr/>
        <p:txBody>
          <a:bodyPr/>
          <a:lstStyle/>
          <a:p>
            <a:fld id="{0F381948-F9AA-4E94-8DB6-A5CF59DC0EEA}" type="slidenum">
              <a:rPr lang="en-US" smtClean="0"/>
              <a:t>‹#›</a:t>
            </a:fld>
            <a:endParaRPr lang="en-US"/>
          </a:p>
        </p:txBody>
      </p:sp>
    </p:spTree>
    <p:extLst>
      <p:ext uri="{BB962C8B-B14F-4D97-AF65-F5344CB8AC3E}">
        <p14:creationId xmlns:p14="http://schemas.microsoft.com/office/powerpoint/2010/main" val="665105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C150F-C4F9-5DF0-848B-3177D48444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8A6C131-27E0-27E7-EB4D-3EC3E9339AF8}"/>
              </a:ext>
            </a:extLst>
          </p:cNvPr>
          <p:cNvSpPr>
            <a:spLocks noGrp="1"/>
          </p:cNvSpPr>
          <p:nvPr>
            <p:ph type="dt" sz="half" idx="10"/>
          </p:nvPr>
        </p:nvSpPr>
        <p:spPr/>
        <p:txBody>
          <a:bodyPr/>
          <a:lstStyle/>
          <a:p>
            <a:fld id="{B47ECE40-49C2-466B-A3FA-D67DAC6510B5}" type="datetimeFigureOut">
              <a:rPr lang="en-US" smtClean="0"/>
              <a:t>11/1/2023</a:t>
            </a:fld>
            <a:endParaRPr lang="en-US"/>
          </a:p>
        </p:txBody>
      </p:sp>
      <p:sp>
        <p:nvSpPr>
          <p:cNvPr id="4" name="Footer Placeholder 3">
            <a:extLst>
              <a:ext uri="{FF2B5EF4-FFF2-40B4-BE49-F238E27FC236}">
                <a16:creationId xmlns:a16="http://schemas.microsoft.com/office/drawing/2014/main" id="{BCEC9187-8FAD-D1D3-8BF6-C55303E448B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3B8DF99-A72B-3C9A-21F8-C62639C5DB89}"/>
              </a:ext>
            </a:extLst>
          </p:cNvPr>
          <p:cNvSpPr>
            <a:spLocks noGrp="1"/>
          </p:cNvSpPr>
          <p:nvPr>
            <p:ph type="sldNum" sz="quarter" idx="12"/>
          </p:nvPr>
        </p:nvSpPr>
        <p:spPr/>
        <p:txBody>
          <a:bodyPr/>
          <a:lstStyle/>
          <a:p>
            <a:fld id="{0F381948-F9AA-4E94-8DB6-A5CF59DC0EEA}" type="slidenum">
              <a:rPr lang="en-US" smtClean="0"/>
              <a:t>‹#›</a:t>
            </a:fld>
            <a:endParaRPr lang="en-US"/>
          </a:p>
        </p:txBody>
      </p:sp>
    </p:spTree>
    <p:extLst>
      <p:ext uri="{BB962C8B-B14F-4D97-AF65-F5344CB8AC3E}">
        <p14:creationId xmlns:p14="http://schemas.microsoft.com/office/powerpoint/2010/main" val="5780548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C2D21F-DE92-0E07-0C7B-823338523283}"/>
              </a:ext>
            </a:extLst>
          </p:cNvPr>
          <p:cNvSpPr>
            <a:spLocks noGrp="1"/>
          </p:cNvSpPr>
          <p:nvPr>
            <p:ph type="dt" sz="half" idx="10"/>
          </p:nvPr>
        </p:nvSpPr>
        <p:spPr/>
        <p:txBody>
          <a:bodyPr/>
          <a:lstStyle/>
          <a:p>
            <a:fld id="{B47ECE40-49C2-466B-A3FA-D67DAC6510B5}" type="datetimeFigureOut">
              <a:rPr lang="en-US" smtClean="0"/>
              <a:t>11/1/2023</a:t>
            </a:fld>
            <a:endParaRPr lang="en-US"/>
          </a:p>
        </p:txBody>
      </p:sp>
      <p:sp>
        <p:nvSpPr>
          <p:cNvPr id="3" name="Footer Placeholder 2">
            <a:extLst>
              <a:ext uri="{FF2B5EF4-FFF2-40B4-BE49-F238E27FC236}">
                <a16:creationId xmlns:a16="http://schemas.microsoft.com/office/drawing/2014/main" id="{42F35E8D-1FC1-18E0-606B-9B0CC4696AD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304B86A-B6CA-3F3C-9376-6491B5E8F433}"/>
              </a:ext>
            </a:extLst>
          </p:cNvPr>
          <p:cNvSpPr>
            <a:spLocks noGrp="1"/>
          </p:cNvSpPr>
          <p:nvPr>
            <p:ph type="sldNum" sz="quarter" idx="12"/>
          </p:nvPr>
        </p:nvSpPr>
        <p:spPr/>
        <p:txBody>
          <a:bodyPr/>
          <a:lstStyle/>
          <a:p>
            <a:fld id="{0F381948-F9AA-4E94-8DB6-A5CF59DC0EEA}" type="slidenum">
              <a:rPr lang="en-US" smtClean="0"/>
              <a:t>‹#›</a:t>
            </a:fld>
            <a:endParaRPr lang="en-US"/>
          </a:p>
        </p:txBody>
      </p:sp>
    </p:spTree>
    <p:extLst>
      <p:ext uri="{BB962C8B-B14F-4D97-AF65-F5344CB8AC3E}">
        <p14:creationId xmlns:p14="http://schemas.microsoft.com/office/powerpoint/2010/main" val="3413184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43E69-3FDA-A601-22ED-6530F80D6F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E6737D7-2ADA-28A3-E6A9-574A068B12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D6E5FA2-127B-DACB-F54F-ED90D371CE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1145C6-7E06-26EC-ABCE-D1CC04C2A342}"/>
              </a:ext>
            </a:extLst>
          </p:cNvPr>
          <p:cNvSpPr>
            <a:spLocks noGrp="1"/>
          </p:cNvSpPr>
          <p:nvPr>
            <p:ph type="dt" sz="half" idx="10"/>
          </p:nvPr>
        </p:nvSpPr>
        <p:spPr/>
        <p:txBody>
          <a:bodyPr/>
          <a:lstStyle/>
          <a:p>
            <a:fld id="{B47ECE40-49C2-466B-A3FA-D67DAC6510B5}" type="datetimeFigureOut">
              <a:rPr lang="en-US" smtClean="0"/>
              <a:t>11/1/2023</a:t>
            </a:fld>
            <a:endParaRPr lang="en-US"/>
          </a:p>
        </p:txBody>
      </p:sp>
      <p:sp>
        <p:nvSpPr>
          <p:cNvPr id="6" name="Footer Placeholder 5">
            <a:extLst>
              <a:ext uri="{FF2B5EF4-FFF2-40B4-BE49-F238E27FC236}">
                <a16:creationId xmlns:a16="http://schemas.microsoft.com/office/drawing/2014/main" id="{D478DAAD-77D3-37AD-997C-92104D36A6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9A8522-CFB0-134B-16A0-244537F2865B}"/>
              </a:ext>
            </a:extLst>
          </p:cNvPr>
          <p:cNvSpPr>
            <a:spLocks noGrp="1"/>
          </p:cNvSpPr>
          <p:nvPr>
            <p:ph type="sldNum" sz="quarter" idx="12"/>
          </p:nvPr>
        </p:nvSpPr>
        <p:spPr/>
        <p:txBody>
          <a:bodyPr/>
          <a:lstStyle/>
          <a:p>
            <a:fld id="{0F381948-F9AA-4E94-8DB6-A5CF59DC0EEA}" type="slidenum">
              <a:rPr lang="en-US" smtClean="0"/>
              <a:t>‹#›</a:t>
            </a:fld>
            <a:endParaRPr lang="en-US"/>
          </a:p>
        </p:txBody>
      </p:sp>
    </p:spTree>
    <p:extLst>
      <p:ext uri="{BB962C8B-B14F-4D97-AF65-F5344CB8AC3E}">
        <p14:creationId xmlns:p14="http://schemas.microsoft.com/office/powerpoint/2010/main" val="16313662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0C36D-BE5F-DCF7-F751-DF6BB82173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D34997-517A-7D6C-B58E-170D260699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53C6CFC-A498-E82B-2E48-883906A0E6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7BAF9F-96C9-C2A4-4DD8-9DA729321338}"/>
              </a:ext>
            </a:extLst>
          </p:cNvPr>
          <p:cNvSpPr>
            <a:spLocks noGrp="1"/>
          </p:cNvSpPr>
          <p:nvPr>
            <p:ph type="dt" sz="half" idx="10"/>
          </p:nvPr>
        </p:nvSpPr>
        <p:spPr/>
        <p:txBody>
          <a:bodyPr/>
          <a:lstStyle/>
          <a:p>
            <a:fld id="{B47ECE40-49C2-466B-A3FA-D67DAC6510B5}" type="datetimeFigureOut">
              <a:rPr lang="en-US" smtClean="0"/>
              <a:t>11/1/2023</a:t>
            </a:fld>
            <a:endParaRPr lang="en-US"/>
          </a:p>
        </p:txBody>
      </p:sp>
      <p:sp>
        <p:nvSpPr>
          <p:cNvPr id="6" name="Footer Placeholder 5">
            <a:extLst>
              <a:ext uri="{FF2B5EF4-FFF2-40B4-BE49-F238E27FC236}">
                <a16:creationId xmlns:a16="http://schemas.microsoft.com/office/drawing/2014/main" id="{7C1CFE73-4B13-3B2C-CB0B-CE92304889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7CE21C-28C3-7119-47CF-4FFDD4FB6493}"/>
              </a:ext>
            </a:extLst>
          </p:cNvPr>
          <p:cNvSpPr>
            <a:spLocks noGrp="1"/>
          </p:cNvSpPr>
          <p:nvPr>
            <p:ph type="sldNum" sz="quarter" idx="12"/>
          </p:nvPr>
        </p:nvSpPr>
        <p:spPr/>
        <p:txBody>
          <a:bodyPr/>
          <a:lstStyle/>
          <a:p>
            <a:fld id="{0F381948-F9AA-4E94-8DB6-A5CF59DC0EEA}" type="slidenum">
              <a:rPr lang="en-US" smtClean="0"/>
              <a:t>‹#›</a:t>
            </a:fld>
            <a:endParaRPr lang="en-US"/>
          </a:p>
        </p:txBody>
      </p:sp>
    </p:spTree>
    <p:extLst>
      <p:ext uri="{BB962C8B-B14F-4D97-AF65-F5344CB8AC3E}">
        <p14:creationId xmlns:p14="http://schemas.microsoft.com/office/powerpoint/2010/main" val="1833877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633ED4-B084-7231-FDE9-909C08313F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83EB96A-B2FE-0AC2-E0B0-2A00774FBA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7DFCB9-59CA-3E44-5B94-D31B053B1A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7ECE40-49C2-466B-A3FA-D67DAC6510B5}" type="datetimeFigureOut">
              <a:rPr lang="en-US" smtClean="0"/>
              <a:t>11/1/2023</a:t>
            </a:fld>
            <a:endParaRPr lang="en-US"/>
          </a:p>
        </p:txBody>
      </p:sp>
      <p:sp>
        <p:nvSpPr>
          <p:cNvPr id="5" name="Footer Placeholder 4">
            <a:extLst>
              <a:ext uri="{FF2B5EF4-FFF2-40B4-BE49-F238E27FC236}">
                <a16:creationId xmlns:a16="http://schemas.microsoft.com/office/drawing/2014/main" id="{44706509-EB65-9481-0BD4-38755F4576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5DE01EC-301E-2D20-1B16-276033D1F1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381948-F9AA-4E94-8DB6-A5CF59DC0EEA}" type="slidenum">
              <a:rPr lang="en-US" smtClean="0"/>
              <a:t>‹#›</a:t>
            </a:fld>
            <a:endParaRPr lang="en-US"/>
          </a:p>
        </p:txBody>
      </p:sp>
    </p:spTree>
    <p:extLst>
      <p:ext uri="{BB962C8B-B14F-4D97-AF65-F5344CB8AC3E}">
        <p14:creationId xmlns:p14="http://schemas.microsoft.com/office/powerpoint/2010/main" val="26462492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8BC803E-13F3-4DAB-B17C-BEB0076164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8DDE571-E57F-4AB5-83C7-30EB5DDCC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12191996"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A388B688-114D-2224-E8CE-97B316240C16}"/>
              </a:ext>
            </a:extLst>
          </p:cNvPr>
          <p:cNvSpPr>
            <a:spLocks noGrp="1"/>
          </p:cNvSpPr>
          <p:nvPr>
            <p:ph type="title"/>
          </p:nvPr>
        </p:nvSpPr>
        <p:spPr>
          <a:xfrm>
            <a:off x="1137035" y="603622"/>
            <a:ext cx="4282380" cy="1322944"/>
          </a:xfrm>
        </p:spPr>
        <p:txBody>
          <a:bodyPr vert="horz" lIns="91440" tIns="45720" rIns="91440" bIns="45720" rtlCol="0" anchor="ctr">
            <a:normAutofit/>
          </a:bodyPr>
          <a:lstStyle/>
          <a:p>
            <a:r>
              <a:rPr lang="en-US" b="1" kern="1200">
                <a:solidFill>
                  <a:schemeClr val="tx1">
                    <a:lumMod val="85000"/>
                    <a:lumOff val="15000"/>
                  </a:schemeClr>
                </a:solidFill>
                <a:latin typeface="+mj-lt"/>
                <a:ea typeface="+mj-ea"/>
                <a:cs typeface="+mj-cs"/>
              </a:rPr>
              <a:t>Marblehead Rail Trail </a:t>
            </a:r>
          </a:p>
        </p:txBody>
      </p:sp>
      <p:sp>
        <p:nvSpPr>
          <p:cNvPr id="13" name="TextBox 12">
            <a:extLst>
              <a:ext uri="{FF2B5EF4-FFF2-40B4-BE49-F238E27FC236}">
                <a16:creationId xmlns:a16="http://schemas.microsoft.com/office/drawing/2014/main" id="{18CAD9F5-DF50-E482-F752-31C8B7078E9F}"/>
              </a:ext>
            </a:extLst>
          </p:cNvPr>
          <p:cNvSpPr txBox="1"/>
          <p:nvPr/>
        </p:nvSpPr>
        <p:spPr>
          <a:xfrm>
            <a:off x="1137034" y="2207977"/>
            <a:ext cx="3968365" cy="4046401"/>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a:solidFill>
                  <a:schemeClr val="tx1">
                    <a:lumMod val="85000"/>
                    <a:lumOff val="15000"/>
                  </a:schemeClr>
                </a:solidFill>
              </a:rPr>
              <a:t>The RROW was owned and controlled by the Light Dept and the Water &amp; Sewer Dept as a Utility corridor for many years and informally used as a path. </a:t>
            </a:r>
          </a:p>
          <a:p>
            <a:pPr indent="-228600">
              <a:lnSpc>
                <a:spcPct val="90000"/>
              </a:lnSpc>
              <a:spcAft>
                <a:spcPts val="600"/>
              </a:spcAft>
              <a:buFont typeface="Arial" panose="020B0604020202020204" pitchFamily="34" charset="0"/>
              <a:buChar char="•"/>
            </a:pPr>
            <a:endParaRPr lang="en-US" sz="2000">
              <a:solidFill>
                <a:schemeClr val="tx1">
                  <a:lumMod val="85000"/>
                  <a:lumOff val="15000"/>
                </a:schemeClr>
              </a:solidFill>
            </a:endParaRPr>
          </a:p>
          <a:p>
            <a:pPr indent="-228600">
              <a:lnSpc>
                <a:spcPct val="90000"/>
              </a:lnSpc>
              <a:spcAft>
                <a:spcPts val="600"/>
              </a:spcAft>
              <a:buFont typeface="Arial" panose="020B0604020202020204" pitchFamily="34" charset="0"/>
              <a:buChar char="•"/>
            </a:pPr>
            <a:r>
              <a:rPr lang="en-US" sz="2000">
                <a:solidFill>
                  <a:schemeClr val="tx1">
                    <a:lumMod val="85000"/>
                    <a:lumOff val="15000"/>
                  </a:schemeClr>
                </a:solidFill>
              </a:rPr>
              <a:t>In 2018 the town worked out an agreement and entered into an MOU with the utilities. </a:t>
            </a:r>
          </a:p>
          <a:p>
            <a:pPr indent="-228600">
              <a:lnSpc>
                <a:spcPct val="90000"/>
              </a:lnSpc>
              <a:spcAft>
                <a:spcPts val="600"/>
              </a:spcAft>
              <a:buFont typeface="Arial" panose="020B0604020202020204" pitchFamily="34" charset="0"/>
              <a:buChar char="•"/>
            </a:pPr>
            <a:endParaRPr lang="en-US" sz="2000">
              <a:solidFill>
                <a:schemeClr val="tx1">
                  <a:lumMod val="85000"/>
                  <a:lumOff val="15000"/>
                </a:schemeClr>
              </a:solidFill>
            </a:endParaRPr>
          </a:p>
          <a:p>
            <a:pPr indent="-228600">
              <a:lnSpc>
                <a:spcPct val="90000"/>
              </a:lnSpc>
              <a:spcAft>
                <a:spcPts val="600"/>
              </a:spcAft>
              <a:buFont typeface="Arial" panose="020B0604020202020204" pitchFamily="34" charset="0"/>
              <a:buChar char="•"/>
            </a:pPr>
            <a:r>
              <a:rPr lang="en-US" sz="2000">
                <a:solidFill>
                  <a:schemeClr val="tx1">
                    <a:lumMod val="85000"/>
                    <a:lumOff val="15000"/>
                  </a:schemeClr>
                </a:solidFill>
              </a:rPr>
              <a:t>An article voted at town meeting formalized its use as a reactional trail through an easement. </a:t>
            </a:r>
          </a:p>
        </p:txBody>
      </p:sp>
      <p:pic>
        <p:nvPicPr>
          <p:cNvPr id="6" name="Content Placeholder 5">
            <a:extLst>
              <a:ext uri="{FF2B5EF4-FFF2-40B4-BE49-F238E27FC236}">
                <a16:creationId xmlns:a16="http://schemas.microsoft.com/office/drawing/2014/main" id="{5266BB15-58AB-32C4-3D02-2D64D3166541}"/>
              </a:ext>
            </a:extLst>
          </p:cNvPr>
          <p:cNvPicPr>
            <a:picLocks noGrp="1" noChangeAspect="1"/>
          </p:cNvPicPr>
          <p:nvPr>
            <p:ph sz="half" idx="2"/>
          </p:nvPr>
        </p:nvPicPr>
        <p:blipFill rotWithShape="1">
          <a:blip r:embed="rId2"/>
          <a:srcRect l="4895" r="2" b="2"/>
          <a:stretch/>
        </p:blipFill>
        <p:spPr>
          <a:xfrm>
            <a:off x="5702185" y="1"/>
            <a:ext cx="6489823" cy="3429002"/>
          </a:xfrm>
          <a:custGeom>
            <a:avLst/>
            <a:gdLst/>
            <a:ahLst/>
            <a:cxnLst/>
            <a:rect l="l" t="t" r="r" b="b"/>
            <a:pathLst>
              <a:path w="6489823" h="3421047">
                <a:moveTo>
                  <a:pt x="383239" y="0"/>
                </a:moveTo>
                <a:lnTo>
                  <a:pt x="6489823" y="0"/>
                </a:lnTo>
                <a:lnTo>
                  <a:pt x="6489823" y="3421047"/>
                </a:lnTo>
                <a:lnTo>
                  <a:pt x="0" y="3421047"/>
                </a:lnTo>
                <a:lnTo>
                  <a:pt x="10162" y="3368785"/>
                </a:lnTo>
                <a:cubicBezTo>
                  <a:pt x="15448" y="3346584"/>
                  <a:pt x="22094" y="3323293"/>
                  <a:pt x="30699" y="3298569"/>
                </a:cubicBezTo>
                <a:cubicBezTo>
                  <a:pt x="41150" y="3275988"/>
                  <a:pt x="42443" y="3246652"/>
                  <a:pt x="33589" y="3233050"/>
                </a:cubicBezTo>
                <a:cubicBezTo>
                  <a:pt x="32065" y="3230708"/>
                  <a:pt x="30291" y="3228932"/>
                  <a:pt x="28325" y="3227777"/>
                </a:cubicBezTo>
                <a:cubicBezTo>
                  <a:pt x="30678" y="3188484"/>
                  <a:pt x="72205" y="3103624"/>
                  <a:pt x="73382" y="3050568"/>
                </a:cubicBezTo>
                <a:cubicBezTo>
                  <a:pt x="69165" y="3022639"/>
                  <a:pt x="68605" y="2960322"/>
                  <a:pt x="84953" y="2920501"/>
                </a:cubicBezTo>
                <a:cubicBezTo>
                  <a:pt x="69327" y="2932298"/>
                  <a:pt x="121103" y="2664904"/>
                  <a:pt x="109217" y="2657859"/>
                </a:cubicBezTo>
                <a:cubicBezTo>
                  <a:pt x="110075" y="2597031"/>
                  <a:pt x="138136" y="2522558"/>
                  <a:pt x="139777" y="2464312"/>
                </a:cubicBezTo>
                <a:cubicBezTo>
                  <a:pt x="141801" y="2450201"/>
                  <a:pt x="199861" y="2246813"/>
                  <a:pt x="198683" y="2236608"/>
                </a:cubicBezTo>
                <a:lnTo>
                  <a:pt x="283684" y="1924542"/>
                </a:lnTo>
                <a:cubicBezTo>
                  <a:pt x="313071" y="1811100"/>
                  <a:pt x="307196" y="1868801"/>
                  <a:pt x="336583" y="1755359"/>
                </a:cubicBezTo>
                <a:cubicBezTo>
                  <a:pt x="383246" y="1573239"/>
                  <a:pt x="363875" y="1577802"/>
                  <a:pt x="409119" y="1401207"/>
                </a:cubicBezTo>
                <a:cubicBezTo>
                  <a:pt x="428998" y="1329345"/>
                  <a:pt x="403240" y="1279669"/>
                  <a:pt x="421957" y="1175450"/>
                </a:cubicBezTo>
                <a:cubicBezTo>
                  <a:pt x="442602" y="1107577"/>
                  <a:pt x="340683" y="794854"/>
                  <a:pt x="369233" y="688836"/>
                </a:cubicBezTo>
                <a:cubicBezTo>
                  <a:pt x="378440" y="610640"/>
                  <a:pt x="331945" y="587322"/>
                  <a:pt x="346155" y="513896"/>
                </a:cubicBezTo>
                <a:cubicBezTo>
                  <a:pt x="351974" y="496939"/>
                  <a:pt x="362179" y="406394"/>
                  <a:pt x="344911" y="393010"/>
                </a:cubicBezTo>
                <a:cubicBezTo>
                  <a:pt x="389436" y="301493"/>
                  <a:pt x="356186" y="264408"/>
                  <a:pt x="369960" y="232042"/>
                </a:cubicBezTo>
                <a:cubicBezTo>
                  <a:pt x="394611" y="153791"/>
                  <a:pt x="372056" y="165633"/>
                  <a:pt x="392742" y="72037"/>
                </a:cubicBezTo>
                <a:cubicBezTo>
                  <a:pt x="398537" y="53819"/>
                  <a:pt x="397997" y="38693"/>
                  <a:pt x="394525" y="25405"/>
                </a:cubicBezTo>
                <a:close/>
              </a:path>
            </a:pathLst>
          </a:custGeom>
        </p:spPr>
      </p:pic>
      <p:pic>
        <p:nvPicPr>
          <p:cNvPr id="8" name="Content Placeholder 7">
            <a:extLst>
              <a:ext uri="{FF2B5EF4-FFF2-40B4-BE49-F238E27FC236}">
                <a16:creationId xmlns:a16="http://schemas.microsoft.com/office/drawing/2014/main" id="{B79C09A5-8072-007D-0BA3-8B5411714154}"/>
              </a:ext>
            </a:extLst>
          </p:cNvPr>
          <p:cNvPicPr>
            <a:picLocks noGrp="1" noChangeAspect="1"/>
          </p:cNvPicPr>
          <p:nvPr>
            <p:ph sz="half" idx="1"/>
          </p:nvPr>
        </p:nvPicPr>
        <p:blipFill rotWithShape="1">
          <a:blip r:embed="rId3"/>
          <a:srcRect l="401" r="844"/>
          <a:stretch/>
        </p:blipFill>
        <p:spPr>
          <a:xfrm>
            <a:off x="5419420" y="3429000"/>
            <a:ext cx="6772580" cy="3429000"/>
          </a:xfrm>
          <a:custGeom>
            <a:avLst/>
            <a:gdLst/>
            <a:ahLst/>
            <a:cxnLst/>
            <a:rect l="l" t="t" r="r" b="b"/>
            <a:pathLst>
              <a:path w="6772580" h="3429000">
                <a:moveTo>
                  <a:pt x="271594" y="0"/>
                </a:moveTo>
                <a:lnTo>
                  <a:pt x="6772580" y="0"/>
                </a:lnTo>
                <a:lnTo>
                  <a:pt x="6772580" y="3429000"/>
                </a:lnTo>
                <a:lnTo>
                  <a:pt x="8976" y="3429000"/>
                </a:lnTo>
                <a:lnTo>
                  <a:pt x="7894" y="3419403"/>
                </a:lnTo>
                <a:cubicBezTo>
                  <a:pt x="2772" y="3402540"/>
                  <a:pt x="-7409" y="3393117"/>
                  <a:pt x="8790" y="3369074"/>
                </a:cubicBezTo>
                <a:cubicBezTo>
                  <a:pt x="18674" y="3308209"/>
                  <a:pt x="52540" y="3147708"/>
                  <a:pt x="69466" y="3074368"/>
                </a:cubicBezTo>
                <a:cubicBezTo>
                  <a:pt x="86170" y="2985158"/>
                  <a:pt x="141939" y="2988106"/>
                  <a:pt x="138108" y="2937087"/>
                </a:cubicBezTo>
                <a:lnTo>
                  <a:pt x="159153" y="2788751"/>
                </a:lnTo>
                <a:cubicBezTo>
                  <a:pt x="164508" y="2771521"/>
                  <a:pt x="169861" y="2754291"/>
                  <a:pt x="175215" y="2737061"/>
                </a:cubicBezTo>
                <a:lnTo>
                  <a:pt x="178713" y="2662493"/>
                </a:lnTo>
                <a:cubicBezTo>
                  <a:pt x="182744" y="2662176"/>
                  <a:pt x="175495" y="2610710"/>
                  <a:pt x="177952" y="2608178"/>
                </a:cubicBezTo>
                <a:lnTo>
                  <a:pt x="200637" y="2557490"/>
                </a:lnTo>
                <a:lnTo>
                  <a:pt x="210272" y="2500823"/>
                </a:lnTo>
                <a:cubicBezTo>
                  <a:pt x="210821" y="2477149"/>
                  <a:pt x="233533" y="2498323"/>
                  <a:pt x="235189" y="2456370"/>
                </a:cubicBezTo>
                <a:cubicBezTo>
                  <a:pt x="241238" y="2390087"/>
                  <a:pt x="270663" y="2342381"/>
                  <a:pt x="270108" y="2307778"/>
                </a:cubicBezTo>
                <a:cubicBezTo>
                  <a:pt x="279775" y="2252634"/>
                  <a:pt x="274008" y="2281735"/>
                  <a:pt x="270232" y="2227103"/>
                </a:cubicBezTo>
                <a:cubicBezTo>
                  <a:pt x="277898" y="2187203"/>
                  <a:pt x="273018" y="2179895"/>
                  <a:pt x="278972" y="2138456"/>
                </a:cubicBezTo>
                <a:cubicBezTo>
                  <a:pt x="286874" y="2113373"/>
                  <a:pt x="293454" y="2098825"/>
                  <a:pt x="284204" y="2092747"/>
                </a:cubicBezTo>
                <a:cubicBezTo>
                  <a:pt x="285267" y="2080110"/>
                  <a:pt x="308510" y="2021121"/>
                  <a:pt x="306856" y="2003128"/>
                </a:cubicBezTo>
                <a:lnTo>
                  <a:pt x="296216" y="1944367"/>
                </a:lnTo>
                <a:lnTo>
                  <a:pt x="316030" y="1836128"/>
                </a:lnTo>
                <a:cubicBezTo>
                  <a:pt x="300726" y="1810623"/>
                  <a:pt x="342411" y="1768654"/>
                  <a:pt x="329496" y="1735241"/>
                </a:cubicBezTo>
                <a:cubicBezTo>
                  <a:pt x="331336" y="1711720"/>
                  <a:pt x="339485" y="1722162"/>
                  <a:pt x="343347" y="1679383"/>
                </a:cubicBezTo>
                <a:cubicBezTo>
                  <a:pt x="349669" y="1616089"/>
                  <a:pt x="356013" y="1614119"/>
                  <a:pt x="360800" y="1554542"/>
                </a:cubicBezTo>
                <a:cubicBezTo>
                  <a:pt x="361799" y="1491472"/>
                  <a:pt x="380405" y="1496141"/>
                  <a:pt x="377978" y="1470595"/>
                </a:cubicBezTo>
                <a:cubicBezTo>
                  <a:pt x="371480" y="1445071"/>
                  <a:pt x="407310" y="1366942"/>
                  <a:pt x="396801" y="1354553"/>
                </a:cubicBezTo>
                <a:cubicBezTo>
                  <a:pt x="387984" y="1324635"/>
                  <a:pt x="389939" y="1306198"/>
                  <a:pt x="378799" y="1292983"/>
                </a:cubicBezTo>
                <a:cubicBezTo>
                  <a:pt x="368230" y="1254082"/>
                  <a:pt x="380918" y="1242866"/>
                  <a:pt x="362697" y="1241293"/>
                </a:cubicBezTo>
                <a:lnTo>
                  <a:pt x="339388" y="1147085"/>
                </a:lnTo>
                <a:cubicBezTo>
                  <a:pt x="350485" y="1118433"/>
                  <a:pt x="353159" y="1072754"/>
                  <a:pt x="339952" y="1071934"/>
                </a:cubicBezTo>
                <a:cubicBezTo>
                  <a:pt x="327895" y="1004911"/>
                  <a:pt x="358371" y="924985"/>
                  <a:pt x="347188" y="889800"/>
                </a:cubicBezTo>
                <a:cubicBezTo>
                  <a:pt x="334220" y="804597"/>
                  <a:pt x="342717" y="786582"/>
                  <a:pt x="338803" y="749936"/>
                </a:cubicBezTo>
                <a:cubicBezTo>
                  <a:pt x="334890" y="713292"/>
                  <a:pt x="337271" y="707557"/>
                  <a:pt x="323706" y="669931"/>
                </a:cubicBezTo>
                <a:lnTo>
                  <a:pt x="313326" y="559992"/>
                </a:lnTo>
                <a:cubicBezTo>
                  <a:pt x="314747" y="543769"/>
                  <a:pt x="268004" y="450294"/>
                  <a:pt x="272650" y="451529"/>
                </a:cubicBezTo>
                <a:lnTo>
                  <a:pt x="256593" y="392499"/>
                </a:lnTo>
                <a:cubicBezTo>
                  <a:pt x="276778" y="343341"/>
                  <a:pt x="246535" y="361906"/>
                  <a:pt x="249583" y="321981"/>
                </a:cubicBezTo>
                <a:cubicBezTo>
                  <a:pt x="256450" y="297359"/>
                  <a:pt x="256557" y="284789"/>
                  <a:pt x="245172" y="280016"/>
                </a:cubicBezTo>
                <a:cubicBezTo>
                  <a:pt x="279102" y="164139"/>
                  <a:pt x="241674" y="235649"/>
                  <a:pt x="249784" y="152538"/>
                </a:cubicBezTo>
                <a:cubicBezTo>
                  <a:pt x="254846" y="115053"/>
                  <a:pt x="258144" y="77317"/>
                  <a:pt x="264479" y="36591"/>
                </a:cubicBezTo>
                <a:close/>
              </a:path>
            </a:pathLst>
          </a:custGeom>
        </p:spPr>
      </p:pic>
    </p:spTree>
    <p:extLst>
      <p:ext uri="{BB962C8B-B14F-4D97-AF65-F5344CB8AC3E}">
        <p14:creationId xmlns:p14="http://schemas.microsoft.com/office/powerpoint/2010/main" val="39630060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75F14F11-5F11-FA44-8722-E020997161A8}"/>
              </a:ext>
            </a:extLst>
          </p:cNvPr>
          <p:cNvSpPr>
            <a:spLocks noGrp="1"/>
          </p:cNvSpPr>
          <p:nvPr>
            <p:ph type="title"/>
          </p:nvPr>
        </p:nvSpPr>
        <p:spPr>
          <a:xfrm>
            <a:off x="630936" y="639520"/>
            <a:ext cx="3429000" cy="1719072"/>
          </a:xfrm>
        </p:spPr>
        <p:txBody>
          <a:bodyPr vert="horz" lIns="91440" tIns="45720" rIns="91440" bIns="45720" rtlCol="0" anchor="b">
            <a:normAutofit/>
          </a:bodyPr>
          <a:lstStyle/>
          <a:p>
            <a:r>
              <a:rPr lang="en-US" sz="1400" kern="1200" dirty="0">
                <a:solidFill>
                  <a:schemeClr val="tx1"/>
                </a:solidFill>
                <a:latin typeface="+mj-lt"/>
                <a:ea typeface="+mj-ea"/>
                <a:cs typeface="+mj-cs"/>
              </a:rPr>
              <a:t>The town applied for and received a grant from the Dept of Conservation and Recreation (DCR)  to fix the worst areas  removing stones, regrading with new stone dust to fill low spots and regrading areas with puddling. That work was completed</a:t>
            </a:r>
            <a:br>
              <a:rPr lang="en-US" sz="1200" kern="1200" dirty="0">
                <a:solidFill>
                  <a:schemeClr val="tx1"/>
                </a:solidFill>
                <a:latin typeface="+mj-lt"/>
                <a:ea typeface="+mj-ea"/>
                <a:cs typeface="+mj-cs"/>
              </a:rPr>
            </a:br>
            <a:endParaRPr lang="en-US" sz="1200" kern="1200" dirty="0">
              <a:solidFill>
                <a:schemeClr val="tx1"/>
              </a:solidFill>
              <a:latin typeface="+mj-lt"/>
              <a:ea typeface="+mj-ea"/>
              <a:cs typeface="+mj-cs"/>
            </a:endParaRPr>
          </a:p>
        </p:txBody>
      </p:sp>
      <p:sp>
        <p:nvSpPr>
          <p:cNvPr id="14"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73F5F81D-056E-0319-1C6D-FB0419C48F30}"/>
              </a:ext>
            </a:extLst>
          </p:cNvPr>
          <p:cNvSpPr>
            <a:spLocks noGrp="1"/>
          </p:cNvSpPr>
          <p:nvPr>
            <p:ph sz="half" idx="2"/>
          </p:nvPr>
        </p:nvSpPr>
        <p:spPr>
          <a:xfrm>
            <a:off x="630936" y="2807208"/>
            <a:ext cx="3429000" cy="3410712"/>
          </a:xfrm>
        </p:spPr>
        <p:txBody>
          <a:bodyPr vert="horz" lIns="91440" tIns="45720" rIns="91440" bIns="45720" rtlCol="0" anchor="t">
            <a:normAutofit/>
          </a:bodyPr>
          <a:lstStyle/>
          <a:p>
            <a:endParaRPr lang="en-US" sz="2200"/>
          </a:p>
        </p:txBody>
      </p:sp>
      <p:pic>
        <p:nvPicPr>
          <p:cNvPr id="5" name="Picture 4">
            <a:extLst>
              <a:ext uri="{FF2B5EF4-FFF2-40B4-BE49-F238E27FC236}">
                <a16:creationId xmlns:a16="http://schemas.microsoft.com/office/drawing/2014/main" id="{33871651-CC51-47EB-7CCB-40CC5A7C870E}"/>
              </a:ext>
            </a:extLst>
          </p:cNvPr>
          <p:cNvPicPr>
            <a:picLocks noChangeAspect="1"/>
          </p:cNvPicPr>
          <p:nvPr/>
        </p:nvPicPr>
        <p:blipFill>
          <a:blip r:embed="rId2"/>
          <a:stretch>
            <a:fillRect/>
          </a:stretch>
        </p:blipFill>
        <p:spPr>
          <a:xfrm>
            <a:off x="712161" y="2807208"/>
            <a:ext cx="3347775" cy="3102435"/>
          </a:xfrm>
          <a:prstGeom prst="rect">
            <a:avLst/>
          </a:prstGeom>
        </p:spPr>
      </p:pic>
      <p:pic>
        <p:nvPicPr>
          <p:cNvPr id="4" name="Picture 3">
            <a:extLst>
              <a:ext uri="{FF2B5EF4-FFF2-40B4-BE49-F238E27FC236}">
                <a16:creationId xmlns:a16="http://schemas.microsoft.com/office/drawing/2014/main" id="{DE547210-01EF-FE13-D659-5640C8BE38B0}"/>
              </a:ext>
            </a:extLst>
          </p:cNvPr>
          <p:cNvPicPr>
            <a:picLocks noChangeAspect="1"/>
          </p:cNvPicPr>
          <p:nvPr/>
        </p:nvPicPr>
        <p:blipFill rotWithShape="1">
          <a:blip r:embed="rId3"/>
          <a:srcRect r="-1" b="25226"/>
          <a:stretch/>
        </p:blipFill>
        <p:spPr>
          <a:xfrm>
            <a:off x="7447087" y="1379746"/>
            <a:ext cx="4110929" cy="4098508"/>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0751217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E6B816-58CB-B1E0-1BF3-827C8AC62D61}"/>
              </a:ext>
            </a:extLst>
          </p:cNvPr>
          <p:cNvSpPr>
            <a:spLocks noGrp="1"/>
          </p:cNvSpPr>
          <p:nvPr>
            <p:ph type="title"/>
          </p:nvPr>
        </p:nvSpPr>
        <p:spPr>
          <a:xfrm>
            <a:off x="640080" y="325369"/>
            <a:ext cx="4368602" cy="952505"/>
          </a:xfrm>
        </p:spPr>
        <p:txBody>
          <a:bodyPr anchor="b">
            <a:normAutofit fontScale="90000"/>
          </a:bodyPr>
          <a:lstStyle/>
          <a:p>
            <a:r>
              <a:rPr lang="en-US" sz="5400" dirty="0"/>
              <a:t>DCR 2019 Grant  </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91FC9021-3912-54E2-A2F8-F70AF7A5496F}"/>
              </a:ext>
            </a:extLst>
          </p:cNvPr>
          <p:cNvSpPr>
            <a:spLocks noGrp="1"/>
          </p:cNvSpPr>
          <p:nvPr>
            <p:ph idx="1"/>
          </p:nvPr>
        </p:nvSpPr>
        <p:spPr>
          <a:xfrm>
            <a:off x="640080" y="2872899"/>
            <a:ext cx="4243589" cy="3320668"/>
          </a:xfrm>
        </p:spPr>
        <p:txBody>
          <a:bodyPr>
            <a:normAutofit/>
          </a:bodyPr>
          <a:lstStyle/>
          <a:p>
            <a:r>
              <a:rPr lang="en-US" sz="2200" dirty="0"/>
              <a:t>The town applied for another and received another DCR grant to create an overall  master plan</a:t>
            </a:r>
          </a:p>
        </p:txBody>
      </p:sp>
      <p:pic>
        <p:nvPicPr>
          <p:cNvPr id="4" name="Content Placeholder 3">
            <a:extLst>
              <a:ext uri="{FF2B5EF4-FFF2-40B4-BE49-F238E27FC236}">
                <a16:creationId xmlns:a16="http://schemas.microsoft.com/office/drawing/2014/main" id="{6BA150C9-79C6-7B13-C09C-4E9CDFAAB733}"/>
              </a:ext>
            </a:extLst>
          </p:cNvPr>
          <p:cNvPicPr>
            <a:picLocks noChangeAspect="1"/>
          </p:cNvPicPr>
          <p:nvPr/>
        </p:nvPicPr>
        <p:blipFill rotWithShape="1">
          <a:blip r:embed="rId2"/>
          <a:srcRect t="12443" r="2" b="406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5406637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FAABDE-B82B-8E89-F0B2-91B087291F4B}"/>
              </a:ext>
            </a:extLst>
          </p:cNvPr>
          <p:cNvSpPr>
            <a:spLocks noGrp="1"/>
          </p:cNvSpPr>
          <p:nvPr>
            <p:ph type="title"/>
          </p:nvPr>
        </p:nvSpPr>
        <p:spPr>
          <a:xfrm>
            <a:off x="481013" y="3752849"/>
            <a:ext cx="3290887" cy="2452687"/>
          </a:xfrm>
        </p:spPr>
        <p:txBody>
          <a:bodyPr vert="horz" lIns="91440" tIns="45720" rIns="91440" bIns="45720" rtlCol="0" anchor="ctr">
            <a:normAutofit/>
          </a:bodyPr>
          <a:lstStyle/>
          <a:p>
            <a:r>
              <a:rPr lang="en-US" sz="3600" dirty="0"/>
              <a:t>Crossings – West Shore. Pleasant, Smith </a:t>
            </a:r>
          </a:p>
        </p:txBody>
      </p:sp>
      <p:pic>
        <p:nvPicPr>
          <p:cNvPr id="7" name="Content Placeholder 6">
            <a:extLst>
              <a:ext uri="{FF2B5EF4-FFF2-40B4-BE49-F238E27FC236}">
                <a16:creationId xmlns:a16="http://schemas.microsoft.com/office/drawing/2014/main" id="{FE31CC66-760E-6152-AF9A-4AAD282FE176}"/>
              </a:ext>
            </a:extLst>
          </p:cNvPr>
          <p:cNvPicPr>
            <a:picLocks noGrp="1" noChangeAspect="1"/>
          </p:cNvPicPr>
          <p:nvPr>
            <p:ph sz="half" idx="2"/>
          </p:nvPr>
        </p:nvPicPr>
        <p:blipFill rotWithShape="1">
          <a:blip r:embed="rId2"/>
          <a:srcRect l="607"/>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EB92A278-2343-B680-62E6-A0CECCC8E734}"/>
              </a:ext>
            </a:extLst>
          </p:cNvPr>
          <p:cNvSpPr>
            <a:spLocks noGrp="1"/>
          </p:cNvSpPr>
          <p:nvPr>
            <p:ph sz="half" idx="1"/>
          </p:nvPr>
        </p:nvSpPr>
        <p:spPr>
          <a:xfrm>
            <a:off x="4223982" y="3752850"/>
            <a:ext cx="7485413" cy="2452687"/>
          </a:xfrm>
        </p:spPr>
        <p:txBody>
          <a:bodyPr vert="horz" lIns="91440" tIns="45720" rIns="91440" bIns="45720" rtlCol="0" anchor="ctr">
            <a:normAutofit/>
          </a:bodyPr>
          <a:lstStyle/>
          <a:p>
            <a:pPr marL="0" marR="0">
              <a:spcBef>
                <a:spcPts val="0"/>
              </a:spcBef>
              <a:spcAft>
                <a:spcPts val="0"/>
              </a:spcAft>
            </a:pPr>
            <a:endParaRPr lang="en-US" sz="1800">
              <a:effectLst/>
            </a:endParaRPr>
          </a:p>
          <a:p>
            <a:pPr marL="0" marR="0">
              <a:spcBef>
                <a:spcPts val="0"/>
              </a:spcBef>
              <a:spcAft>
                <a:spcPts val="0"/>
              </a:spcAft>
            </a:pPr>
            <a:r>
              <a:rPr lang="en-US" sz="1800"/>
              <a:t>The town applied for and was awarded a compete streets grant to implement one of the recommendations which was to improve the crossings major streets. This was completed in December of 2022 </a:t>
            </a:r>
          </a:p>
          <a:p>
            <a:endParaRPr lang="en-US" sz="1800"/>
          </a:p>
        </p:txBody>
      </p:sp>
    </p:spTree>
    <p:extLst>
      <p:ext uri="{BB962C8B-B14F-4D97-AF65-F5344CB8AC3E}">
        <p14:creationId xmlns:p14="http://schemas.microsoft.com/office/powerpoint/2010/main" val="37362063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717D83B-E7B2-BA54-2B62-369DAE6900FB}"/>
              </a:ext>
            </a:extLst>
          </p:cNvPr>
          <p:cNvPicPr>
            <a:picLocks noGrp="1" noChangeAspect="1"/>
          </p:cNvPicPr>
          <p:nvPr>
            <p:ph idx="1"/>
          </p:nvPr>
        </p:nvPicPr>
        <p:blipFill rotWithShape="1">
          <a:blip r:embed="rId2"/>
          <a:srcRect r="3112" b="1"/>
          <a:stretch/>
        </p:blipFill>
        <p:spPr>
          <a:xfrm>
            <a:off x="20" y="10"/>
            <a:ext cx="12191980" cy="6857990"/>
          </a:xfrm>
          <a:prstGeom prst="rect">
            <a:avLst/>
          </a:prstGeom>
        </p:spPr>
      </p:pic>
      <p:sp>
        <p:nvSpPr>
          <p:cNvPr id="15"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025F17-F6FE-BFFE-4AD1-776E613CB204}"/>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Another DCR Grant for Lead mills 75% design</a:t>
            </a:r>
          </a:p>
        </p:txBody>
      </p:sp>
      <p:cxnSp>
        <p:nvCxnSpPr>
          <p:cNvPr id="16"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1559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691D5-D7BB-5BC6-768C-E60F911562FD}"/>
              </a:ext>
            </a:extLst>
          </p:cNvPr>
          <p:cNvSpPr>
            <a:spLocks noGrp="1"/>
          </p:cNvSpPr>
          <p:nvPr>
            <p:ph type="title"/>
          </p:nvPr>
        </p:nvSpPr>
        <p:spPr/>
        <p:txBody>
          <a:bodyPr/>
          <a:lstStyle/>
          <a:p>
            <a:r>
              <a:rPr lang="en-US" dirty="0"/>
              <a:t>Lead Mills ARPA </a:t>
            </a:r>
          </a:p>
        </p:txBody>
      </p:sp>
      <p:pic>
        <p:nvPicPr>
          <p:cNvPr id="4" name="Content Placeholder 3">
            <a:extLst>
              <a:ext uri="{FF2B5EF4-FFF2-40B4-BE49-F238E27FC236}">
                <a16:creationId xmlns:a16="http://schemas.microsoft.com/office/drawing/2014/main" id="{FBA716AC-B75F-6F56-1944-A25A5BB63279}"/>
              </a:ext>
            </a:extLst>
          </p:cNvPr>
          <p:cNvPicPr>
            <a:picLocks noGrp="1" noChangeAspect="1"/>
          </p:cNvPicPr>
          <p:nvPr>
            <p:ph sz="half" idx="1"/>
          </p:nvPr>
        </p:nvPicPr>
        <p:blipFill>
          <a:blip r:embed="rId2"/>
          <a:stretch>
            <a:fillRect/>
          </a:stretch>
        </p:blipFill>
        <p:spPr>
          <a:xfrm>
            <a:off x="838200" y="2057184"/>
            <a:ext cx="5181600" cy="3888220"/>
          </a:xfrm>
          <a:prstGeom prst="rect">
            <a:avLst/>
          </a:prstGeom>
        </p:spPr>
      </p:pic>
      <p:sp>
        <p:nvSpPr>
          <p:cNvPr id="5" name="Content Placeholder 4">
            <a:extLst>
              <a:ext uri="{FF2B5EF4-FFF2-40B4-BE49-F238E27FC236}">
                <a16:creationId xmlns:a16="http://schemas.microsoft.com/office/drawing/2014/main" id="{1686D3B4-83FA-529B-E555-F0949C32C9C9}"/>
              </a:ext>
            </a:extLst>
          </p:cNvPr>
          <p:cNvSpPr>
            <a:spLocks noGrp="1"/>
          </p:cNvSpPr>
          <p:nvPr>
            <p:ph sz="half" idx="2"/>
          </p:nvPr>
        </p:nvSpPr>
        <p:spPr/>
        <p:txBody>
          <a:bodyPr>
            <a:normAutofit fontScale="77500" lnSpcReduction="20000"/>
          </a:bodyPr>
          <a:lstStyle/>
          <a:p>
            <a:r>
              <a:rPr lang="en-US" dirty="0"/>
              <a:t>$1.4 mill of ARPA funds was designated by the Select Board </a:t>
            </a:r>
          </a:p>
          <a:p>
            <a:r>
              <a:rPr lang="en-US" dirty="0"/>
              <a:t>This is for the permitting (which is extensive – there is an AUL on the site, a coastal bank, both Conservation Commissions in both Salem and Marblehead, MEPA review, Army Corps and EJ outreach) </a:t>
            </a:r>
          </a:p>
          <a:p>
            <a:r>
              <a:rPr lang="en-US" dirty="0"/>
              <a:t>The 75% plan included replacing  both bridges – after hearing from the utilities and public safety we think we can replace the bridges surface and railing to become universally accessible but not replace which will allow the funds to go further on trail improvements beyond lead mills in accordance with the master plan </a:t>
            </a:r>
          </a:p>
        </p:txBody>
      </p:sp>
    </p:spTree>
    <p:extLst>
      <p:ext uri="{BB962C8B-B14F-4D97-AF65-F5344CB8AC3E}">
        <p14:creationId xmlns:p14="http://schemas.microsoft.com/office/powerpoint/2010/main" val="15241292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BF2579-39F5-3648-9E94-76A803A7EF56}"/>
              </a:ext>
            </a:extLst>
          </p:cNvPr>
          <p:cNvSpPr>
            <a:spLocks noGrp="1"/>
          </p:cNvSpPr>
          <p:nvPr>
            <p:ph type="title"/>
          </p:nvPr>
        </p:nvSpPr>
        <p:spPr/>
        <p:txBody>
          <a:bodyPr/>
          <a:lstStyle/>
          <a:p>
            <a:r>
              <a:rPr lang="en-US" dirty="0"/>
              <a:t>Lead Mills </a:t>
            </a:r>
          </a:p>
        </p:txBody>
      </p:sp>
      <p:pic>
        <p:nvPicPr>
          <p:cNvPr id="7" name="Content Placeholder 6">
            <a:extLst>
              <a:ext uri="{FF2B5EF4-FFF2-40B4-BE49-F238E27FC236}">
                <a16:creationId xmlns:a16="http://schemas.microsoft.com/office/drawing/2014/main" id="{129CBDD2-6D8C-6777-91BE-955410F61133}"/>
              </a:ext>
            </a:extLst>
          </p:cNvPr>
          <p:cNvPicPr>
            <a:picLocks noGrp="1" noChangeAspect="1"/>
          </p:cNvPicPr>
          <p:nvPr>
            <p:ph sz="half" idx="1"/>
          </p:nvPr>
        </p:nvPicPr>
        <p:blipFill>
          <a:blip r:embed="rId2"/>
          <a:stretch>
            <a:fillRect/>
          </a:stretch>
        </p:blipFill>
        <p:spPr>
          <a:xfrm>
            <a:off x="838200" y="2058194"/>
            <a:ext cx="5181600" cy="3886199"/>
          </a:xfrm>
          <a:prstGeom prst="rect">
            <a:avLst/>
          </a:prstGeom>
        </p:spPr>
      </p:pic>
      <p:sp>
        <p:nvSpPr>
          <p:cNvPr id="10" name="Content Placeholder 9">
            <a:extLst>
              <a:ext uri="{FF2B5EF4-FFF2-40B4-BE49-F238E27FC236}">
                <a16:creationId xmlns:a16="http://schemas.microsoft.com/office/drawing/2014/main" id="{E3CB5BEF-5E51-8BF6-3C94-55B6E9B12116}"/>
              </a:ext>
            </a:extLst>
          </p:cNvPr>
          <p:cNvSpPr>
            <a:spLocks noGrp="1"/>
          </p:cNvSpPr>
          <p:nvPr>
            <p:ph sz="half" idx="2"/>
          </p:nvPr>
        </p:nvSpPr>
        <p:spPr/>
        <p:txBody>
          <a:bodyPr/>
          <a:lstStyle/>
          <a:p>
            <a:r>
              <a:rPr lang="en-US" dirty="0"/>
              <a:t>The design can be expanded to include improvements from Lead mills to West Shore which has obstructions and puddling.</a:t>
            </a:r>
          </a:p>
          <a:p>
            <a:pPr marL="0" indent="0">
              <a:buNone/>
            </a:pPr>
            <a:endParaRPr lang="en-US" dirty="0"/>
          </a:p>
          <a:p>
            <a:endParaRPr lang="en-US" dirty="0"/>
          </a:p>
        </p:txBody>
      </p:sp>
    </p:spTree>
    <p:extLst>
      <p:ext uri="{BB962C8B-B14F-4D97-AF65-F5344CB8AC3E}">
        <p14:creationId xmlns:p14="http://schemas.microsoft.com/office/powerpoint/2010/main" val="4130496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F2223-2C3D-5DDF-9DB2-36F12F86DA8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E06A8F9-07B0-9254-7A2A-6D19498B6364}"/>
              </a:ext>
            </a:extLst>
          </p:cNvPr>
          <p:cNvSpPr>
            <a:spLocks noGrp="1"/>
          </p:cNvSpPr>
          <p:nvPr>
            <p:ph sz="half" idx="1"/>
          </p:nvPr>
        </p:nvSpPr>
        <p:spPr/>
        <p:txBody>
          <a:bodyPr/>
          <a:lstStyle/>
          <a:p>
            <a:r>
              <a:rPr lang="en-US" dirty="0"/>
              <a:t>An RFQ for a professional engineer and LSP will be issued shortly for this work to take the 75% design to 100% and then begin permitting</a:t>
            </a:r>
          </a:p>
          <a:p>
            <a:r>
              <a:rPr lang="en-US" dirty="0"/>
              <a:t>Before bidding new cost estimates will be prepared and the town will structure the bid to maximize funds </a:t>
            </a:r>
          </a:p>
          <a:p>
            <a:endParaRPr lang="en-US" dirty="0"/>
          </a:p>
        </p:txBody>
      </p:sp>
      <p:pic>
        <p:nvPicPr>
          <p:cNvPr id="5" name="Content Placeholder 4">
            <a:extLst>
              <a:ext uri="{FF2B5EF4-FFF2-40B4-BE49-F238E27FC236}">
                <a16:creationId xmlns:a16="http://schemas.microsoft.com/office/drawing/2014/main" id="{D4D12AA5-8298-03C1-4B08-98AE2E41A78E}"/>
              </a:ext>
            </a:extLst>
          </p:cNvPr>
          <p:cNvPicPr>
            <a:picLocks noGrp="1" noChangeAspect="1"/>
          </p:cNvPicPr>
          <p:nvPr>
            <p:ph sz="half" idx="2"/>
          </p:nvPr>
        </p:nvPicPr>
        <p:blipFill>
          <a:blip r:embed="rId2"/>
          <a:stretch>
            <a:fillRect/>
          </a:stretch>
        </p:blipFill>
        <p:spPr>
          <a:xfrm>
            <a:off x="6172200" y="2059718"/>
            <a:ext cx="5181600" cy="3883152"/>
          </a:xfrm>
          <a:prstGeom prst="rect">
            <a:avLst/>
          </a:prstGeom>
        </p:spPr>
      </p:pic>
    </p:spTree>
    <p:extLst>
      <p:ext uri="{BB962C8B-B14F-4D97-AF65-F5344CB8AC3E}">
        <p14:creationId xmlns:p14="http://schemas.microsoft.com/office/powerpoint/2010/main" val="34391913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5A2DF04-4A65-A937-32F4-6B12EF409824}"/>
              </a:ext>
            </a:extLst>
          </p:cNvPr>
          <p:cNvSpPr>
            <a:spLocks noGrp="1"/>
          </p:cNvSpPr>
          <p:nvPr>
            <p:ph type="title"/>
          </p:nvPr>
        </p:nvSpPr>
        <p:spPr>
          <a:xfrm>
            <a:off x="838200" y="1412488"/>
            <a:ext cx="2899189" cy="4363844"/>
          </a:xfrm>
        </p:spPr>
        <p:txBody>
          <a:bodyPr anchor="t">
            <a:normAutofit/>
          </a:bodyPr>
          <a:lstStyle/>
          <a:p>
            <a:r>
              <a:rPr lang="en-US" sz="4000">
                <a:solidFill>
                  <a:srgbClr val="FFFFFF"/>
                </a:solidFill>
              </a:rPr>
              <a:t>Summary</a:t>
            </a:r>
          </a:p>
        </p:txBody>
      </p:sp>
      <p:sp>
        <p:nvSpPr>
          <p:cNvPr id="3" name="Content Placeholder 2">
            <a:extLst>
              <a:ext uri="{FF2B5EF4-FFF2-40B4-BE49-F238E27FC236}">
                <a16:creationId xmlns:a16="http://schemas.microsoft.com/office/drawing/2014/main" id="{E812A12C-4607-BE29-B1CE-FD665CA250C7}"/>
              </a:ext>
            </a:extLst>
          </p:cNvPr>
          <p:cNvSpPr>
            <a:spLocks noGrp="1"/>
          </p:cNvSpPr>
          <p:nvPr>
            <p:ph sz="half" idx="1"/>
          </p:nvPr>
        </p:nvSpPr>
        <p:spPr>
          <a:xfrm>
            <a:off x="4380855" y="581025"/>
            <a:ext cx="3427283" cy="5195308"/>
          </a:xfrm>
        </p:spPr>
        <p:txBody>
          <a:bodyPr>
            <a:normAutofit fontScale="92500" lnSpcReduction="10000"/>
          </a:bodyPr>
          <a:lstStyle/>
          <a:p>
            <a:r>
              <a:rPr lang="en-US" sz="2000" dirty="0"/>
              <a:t>An RFQ is being issued for the design at Lead Mills and to West Shore Drive for  permitting, 100% design and plans and specs for bidding</a:t>
            </a:r>
          </a:p>
          <a:p>
            <a:r>
              <a:rPr lang="en-US" sz="2000" dirty="0"/>
              <a:t>Concurrently, MassDOT just approved $175,000 federal earmark for the design of the trail improvements from Swampscott Line to Smith Street. An RFQ will be issued for this work as well</a:t>
            </a:r>
          </a:p>
          <a:p>
            <a:r>
              <a:rPr lang="en-US" sz="2000" dirty="0"/>
              <a:t>In the interim DPW working on testing materials and  best ways to address puddling and obstructions. </a:t>
            </a:r>
          </a:p>
          <a:p>
            <a:r>
              <a:rPr lang="en-US" sz="2000" dirty="0"/>
              <a:t>Eventually the entire Rail Trail will be reconstructed in accordance with the Trail Master Plan!!</a:t>
            </a:r>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5" name="Content Placeholder 4">
            <a:extLst>
              <a:ext uri="{FF2B5EF4-FFF2-40B4-BE49-F238E27FC236}">
                <a16:creationId xmlns:a16="http://schemas.microsoft.com/office/drawing/2014/main" id="{1060BEA5-8BC7-1F45-FE8B-1D9F1CE7903C}"/>
              </a:ext>
            </a:extLst>
          </p:cNvPr>
          <p:cNvPicPr>
            <a:picLocks noGrp="1" noChangeAspect="1"/>
          </p:cNvPicPr>
          <p:nvPr>
            <p:ph sz="half" idx="2"/>
          </p:nvPr>
        </p:nvPicPr>
        <p:blipFill>
          <a:blip r:embed="rId2"/>
          <a:stretch>
            <a:fillRect/>
          </a:stretch>
        </p:blipFill>
        <p:spPr>
          <a:xfrm>
            <a:off x="8451850" y="1343026"/>
            <a:ext cx="3197225" cy="1724024"/>
          </a:xfrm>
          <a:prstGeom prst="rect">
            <a:avLst/>
          </a:prstGeom>
        </p:spPr>
      </p:pic>
      <p:pic>
        <p:nvPicPr>
          <p:cNvPr id="6" name="Picture 5">
            <a:extLst>
              <a:ext uri="{FF2B5EF4-FFF2-40B4-BE49-F238E27FC236}">
                <a16:creationId xmlns:a16="http://schemas.microsoft.com/office/drawing/2014/main" id="{26FCB5C2-5E51-9E26-2104-C543351B9374}"/>
              </a:ext>
            </a:extLst>
          </p:cNvPr>
          <p:cNvPicPr>
            <a:picLocks noChangeAspect="1"/>
          </p:cNvPicPr>
          <p:nvPr/>
        </p:nvPicPr>
        <p:blipFill>
          <a:blip r:embed="rId3"/>
          <a:stretch>
            <a:fillRect/>
          </a:stretch>
        </p:blipFill>
        <p:spPr>
          <a:xfrm>
            <a:off x="8451605" y="3067050"/>
            <a:ext cx="3197468" cy="1761103"/>
          </a:xfrm>
          <a:prstGeom prst="rect">
            <a:avLst/>
          </a:prstGeom>
        </p:spPr>
      </p:pic>
    </p:spTree>
    <p:extLst>
      <p:ext uri="{BB962C8B-B14F-4D97-AF65-F5344CB8AC3E}">
        <p14:creationId xmlns:p14="http://schemas.microsoft.com/office/powerpoint/2010/main" val="14329341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TotalTime>
  <Words>454</Words>
  <Application>Microsoft Office PowerPoint</Application>
  <PresentationFormat>Widescreen</PresentationFormat>
  <Paragraphs>26</Paragraphs>
  <Slides>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Calibri Light</vt:lpstr>
      <vt:lpstr>Office Theme</vt:lpstr>
      <vt:lpstr>Marblehead Rail Trail </vt:lpstr>
      <vt:lpstr>The town applied for and received a grant from the Dept of Conservation and Recreation (DCR)  to fix the worst areas  removing stones, regrading with new stone dust to fill low spots and regrading areas with puddling. That work was completed </vt:lpstr>
      <vt:lpstr>DCR 2019 Grant  </vt:lpstr>
      <vt:lpstr>Crossings – West Shore. Pleasant, Smith </vt:lpstr>
      <vt:lpstr>Another DCR Grant for Lead mills 75% design</vt:lpstr>
      <vt:lpstr>Lead Mills ARPA </vt:lpstr>
      <vt:lpstr>Lead Mills </vt:lpstr>
      <vt:lpstr>PowerPoint Presentation</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Marblehead Rail Trail</dc:title>
  <dc:creator>Becky Curran</dc:creator>
  <cp:lastModifiedBy>Becky Curran</cp:lastModifiedBy>
  <cp:revision>3</cp:revision>
  <dcterms:created xsi:type="dcterms:W3CDTF">2023-09-13T17:54:55Z</dcterms:created>
  <dcterms:modified xsi:type="dcterms:W3CDTF">2023-11-01T14:13:17Z</dcterms:modified>
</cp:coreProperties>
</file>